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58" r:id="rId5"/>
    <p:sldId id="259" r:id="rId6"/>
    <p:sldId id="260" r:id="rId7"/>
    <p:sldId id="261" r:id="rId8"/>
    <p:sldId id="262" r:id="rId9"/>
    <p:sldId id="263" r:id="rId10"/>
    <p:sldId id="264" r:id="rId11"/>
    <p:sldId id="265" r:id="rId12"/>
    <p:sldId id="266" r:id="rId13"/>
    <p:sldId id="267" r:id="rId14"/>
    <p:sldId id="271" r:id="rId15"/>
    <p:sldId id="272" r:id="rId16"/>
    <p:sldId id="275" r:id="rId17"/>
    <p:sldId id="277" r:id="rId18"/>
    <p:sldId id="270" r:id="rId19"/>
    <p:sldId id="268" r:id="rId20"/>
    <p:sldId id="273" r:id="rId21"/>
    <p:sldId id="276"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A1F2771-086A-45C8-B2AC-070151989BD5}" type="datetimeFigureOut">
              <a:rPr lang="fr-CA" smtClean="0"/>
              <a:t>2018-09-13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265227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1F2771-086A-45C8-B2AC-070151989BD5}" type="datetimeFigureOut">
              <a:rPr lang="fr-CA" smtClean="0"/>
              <a:t>2018-09-13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120497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1F2771-086A-45C8-B2AC-070151989BD5}" type="datetimeFigureOut">
              <a:rPr lang="fr-CA" smtClean="0"/>
              <a:t>2018-09-13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359784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1F2771-086A-45C8-B2AC-070151989BD5}" type="datetimeFigureOut">
              <a:rPr lang="fr-CA" smtClean="0"/>
              <a:t>2018-09-13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216AB42-6201-40BE-B3B3-0ECD754BBA2B}" type="slidenum">
              <a:rPr lang="fr-CA" smtClean="0"/>
              <a:t>‹N°›</a:t>
            </a:fld>
            <a:endParaRPr lang="fr-C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4198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1F2771-086A-45C8-B2AC-070151989BD5}" type="datetimeFigureOut">
              <a:rPr lang="fr-CA" smtClean="0"/>
              <a:t>2018-09-13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1842968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0A1F2771-086A-45C8-B2AC-070151989BD5}" type="datetimeFigureOut">
              <a:rPr lang="fr-CA" smtClean="0"/>
              <a:t>2018-09-13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1250690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0A1F2771-086A-45C8-B2AC-070151989BD5}" type="datetimeFigureOut">
              <a:rPr lang="fr-CA" smtClean="0"/>
              <a:t>2018-09-13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34954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A1F2771-086A-45C8-B2AC-070151989BD5}" type="datetimeFigureOut">
              <a:rPr lang="fr-CA" smtClean="0"/>
              <a:t>2018-09-13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3468849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A1F2771-086A-45C8-B2AC-070151989BD5}" type="datetimeFigureOut">
              <a:rPr lang="fr-CA" smtClean="0"/>
              <a:t>2018-09-13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79298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A1F2771-086A-45C8-B2AC-070151989BD5}" type="datetimeFigureOut">
              <a:rPr lang="fr-CA" smtClean="0"/>
              <a:t>2018-09-13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343446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smtClean="0"/>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A1F2771-086A-45C8-B2AC-070151989BD5}" type="datetimeFigureOut">
              <a:rPr lang="fr-CA" smtClean="0"/>
              <a:t>2018-09-13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867095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A1F2771-086A-45C8-B2AC-070151989BD5}" type="datetimeFigureOut">
              <a:rPr lang="fr-CA" smtClean="0"/>
              <a:t>2018-09-13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151600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A1F2771-086A-45C8-B2AC-070151989BD5}" type="datetimeFigureOut">
              <a:rPr lang="fr-CA" smtClean="0"/>
              <a:t>2018-09-13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147393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A1F2771-086A-45C8-B2AC-070151989BD5}" type="datetimeFigureOut">
              <a:rPr lang="fr-CA" smtClean="0"/>
              <a:t>2018-09-13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4916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F2771-086A-45C8-B2AC-070151989BD5}" type="datetimeFigureOut">
              <a:rPr lang="fr-CA" smtClean="0"/>
              <a:t>2018-09-13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325984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smtClean="0"/>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1F2771-086A-45C8-B2AC-070151989BD5}" type="datetimeFigureOut">
              <a:rPr lang="fr-CA" smtClean="0"/>
              <a:t>2018-09-13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300520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1F2771-086A-45C8-B2AC-070151989BD5}" type="datetimeFigureOut">
              <a:rPr lang="fr-CA" smtClean="0"/>
              <a:t>2018-09-13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216AB42-6201-40BE-B3B3-0ECD754BBA2B}" type="slidenum">
              <a:rPr lang="fr-CA" smtClean="0"/>
              <a:t>‹N°›</a:t>
            </a:fld>
            <a:endParaRPr lang="fr-CA"/>
          </a:p>
        </p:txBody>
      </p:sp>
    </p:spTree>
    <p:extLst>
      <p:ext uri="{BB962C8B-B14F-4D97-AF65-F5344CB8AC3E}">
        <p14:creationId xmlns:p14="http://schemas.microsoft.com/office/powerpoint/2010/main" val="329605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A1F2771-086A-45C8-B2AC-070151989BD5}" type="datetimeFigureOut">
              <a:rPr lang="fr-CA" smtClean="0"/>
              <a:t>2018-09-13</a:t>
            </a:fld>
            <a:endParaRPr lang="fr-C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216AB42-6201-40BE-B3B3-0ECD754BBA2B}" type="slidenum">
              <a:rPr lang="fr-CA" smtClean="0"/>
              <a:t>‹N°›</a:t>
            </a:fld>
            <a:endParaRPr lang="fr-CA"/>
          </a:p>
        </p:txBody>
      </p:sp>
    </p:spTree>
    <p:extLst>
      <p:ext uri="{BB962C8B-B14F-4D97-AF65-F5344CB8AC3E}">
        <p14:creationId xmlns:p14="http://schemas.microsoft.com/office/powerpoint/2010/main" val="4121451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liberation.fr/direct/element/publier-ou-non-la-photo-de-lenfant-migrant-decede-une-decision-editoriale-difficile_1692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levif.be/actualite/international/les-dix-grands-evenements-internationaux-de-l-an-2018/diaporama-normal-775293.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CA" sz="6000" dirty="0" smtClean="0"/>
              <a:t>World </a:t>
            </a:r>
            <a:r>
              <a:rPr lang="fr-CA" sz="6000" dirty="0" err="1" smtClean="0"/>
              <a:t>Press</a:t>
            </a:r>
            <a:r>
              <a:rPr lang="fr-CA" sz="6000" dirty="0" smtClean="0"/>
              <a:t> Photo</a:t>
            </a:r>
            <a:endParaRPr lang="fr-CA" sz="6000" dirty="0"/>
          </a:p>
        </p:txBody>
      </p:sp>
      <p:sp>
        <p:nvSpPr>
          <p:cNvPr id="3" name="Sous-titre 2"/>
          <p:cNvSpPr>
            <a:spLocks noGrp="1"/>
          </p:cNvSpPr>
          <p:nvPr>
            <p:ph type="subTitle" idx="1"/>
          </p:nvPr>
        </p:nvSpPr>
        <p:spPr>
          <a:xfrm>
            <a:off x="1595269" y="4034970"/>
            <a:ext cx="9001462" cy="1222829"/>
          </a:xfrm>
        </p:spPr>
        <p:txBody>
          <a:bodyPr/>
          <a:lstStyle/>
          <a:p>
            <a:r>
              <a:rPr lang="fr-CA" dirty="0" smtClean="0"/>
              <a:t>Sortie du 20 septembre 2018</a:t>
            </a:r>
            <a:endParaRPr lang="fr-CA" dirty="0"/>
          </a:p>
        </p:txBody>
      </p:sp>
    </p:spTree>
    <p:extLst>
      <p:ext uri="{BB962C8B-B14F-4D97-AF65-F5344CB8AC3E}">
        <p14:creationId xmlns:p14="http://schemas.microsoft.com/office/powerpoint/2010/main" val="180684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36112"/>
            <a:ext cx="10353761" cy="1785871"/>
          </a:xfrm>
        </p:spPr>
        <p:txBody>
          <a:bodyPr/>
          <a:lstStyle/>
          <a:p>
            <a:r>
              <a:rPr lang="fr-CA" dirty="0" smtClean="0"/>
              <a:t>Est-ce que toute notion de subjectivité y est évacuée?</a:t>
            </a:r>
            <a:endParaRPr lang="fr-CA" dirty="0"/>
          </a:p>
        </p:txBody>
      </p:sp>
      <p:sp>
        <p:nvSpPr>
          <p:cNvPr id="3" name="Espace réservé du contenu 2"/>
          <p:cNvSpPr>
            <a:spLocks noGrp="1"/>
          </p:cNvSpPr>
          <p:nvPr>
            <p:ph idx="1"/>
          </p:nvPr>
        </p:nvSpPr>
        <p:spPr>
          <a:xfrm>
            <a:off x="913795" y="2408349"/>
            <a:ext cx="10353762" cy="4250028"/>
          </a:xfrm>
        </p:spPr>
        <p:txBody>
          <a:bodyPr/>
          <a:lstStyle/>
          <a:p>
            <a:pPr algn="ctr"/>
            <a:r>
              <a:rPr lang="fr-CA" dirty="0" smtClean="0"/>
              <a:t>Impossible… et je considère là que ce soit heureux.</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300" y="2955915"/>
            <a:ext cx="4022268" cy="3470643"/>
          </a:xfrm>
          <a:prstGeom prst="rect">
            <a:avLst/>
          </a:prstGeom>
        </p:spPr>
      </p:pic>
    </p:spTree>
    <p:extLst>
      <p:ext uri="{BB962C8B-B14F-4D97-AF65-F5344CB8AC3E}">
        <p14:creationId xmlns:p14="http://schemas.microsoft.com/office/powerpoint/2010/main" val="134707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liberté de presse</a:t>
            </a:r>
            <a:endParaRPr lang="fr-CA" dirty="0"/>
          </a:p>
        </p:txBody>
      </p:sp>
      <p:sp>
        <p:nvSpPr>
          <p:cNvPr id="3" name="Espace réservé du contenu 2"/>
          <p:cNvSpPr>
            <a:spLocks noGrp="1"/>
          </p:cNvSpPr>
          <p:nvPr>
            <p:ph idx="1"/>
          </p:nvPr>
        </p:nvSpPr>
        <p:spPr>
          <a:xfrm>
            <a:off x="913795" y="1622739"/>
            <a:ext cx="10353762" cy="3387144"/>
          </a:xfrm>
        </p:spPr>
        <p:txBody>
          <a:bodyPr>
            <a:normAutofit/>
          </a:bodyPr>
          <a:lstStyle/>
          <a:p>
            <a:pPr marL="0" indent="0">
              <a:buNone/>
            </a:pPr>
            <a:r>
              <a:rPr lang="fr-CA" sz="3200" dirty="0" smtClean="0"/>
              <a:t>La liberté de presse signifie que les journalistes et photographes de presse peuvent rendre compte de tout événement important </a:t>
            </a:r>
            <a:r>
              <a:rPr lang="fr-CA" sz="3200" u="sng" dirty="0" smtClean="0"/>
              <a:t>sans être entravés par quoi que ce soit, emprisonnés ou assassinés.</a:t>
            </a:r>
          </a:p>
          <a:p>
            <a:pPr marL="0" indent="0">
              <a:buNone/>
            </a:pPr>
            <a:endParaRPr lang="fr-CA" u="sng"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596" y="4583672"/>
            <a:ext cx="2762250" cy="1657350"/>
          </a:xfrm>
          <a:prstGeom prst="rect">
            <a:avLst/>
          </a:prstGeom>
        </p:spPr>
      </p:pic>
    </p:spTree>
    <p:extLst>
      <p:ext uri="{BB962C8B-B14F-4D97-AF65-F5344CB8AC3E}">
        <p14:creationId xmlns:p14="http://schemas.microsoft.com/office/powerpoint/2010/main" val="1580949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3795" y="609600"/>
            <a:ext cx="10353761" cy="5018468"/>
          </a:xfrm>
        </p:spPr>
        <p:txBody>
          <a:bodyPr>
            <a:normAutofit fontScale="90000"/>
          </a:bodyPr>
          <a:lstStyle/>
          <a:p>
            <a:r>
              <a:rPr lang="fr-CA" sz="2000" dirty="0"/>
              <a:t>L’article 19 de la Déclaration universelle des droits de l’homme le nomme clairement</a:t>
            </a:r>
            <a:r>
              <a:rPr lang="fr-CA" sz="2000" dirty="0" smtClean="0"/>
              <a:t>:</a:t>
            </a:r>
            <a:br>
              <a:rPr lang="fr-CA" sz="2000" dirty="0" smtClean="0"/>
            </a:br>
            <a:r>
              <a:rPr lang="fr-CA" sz="2000" dirty="0"/>
              <a:t/>
            </a:r>
            <a:br>
              <a:rPr lang="fr-CA" sz="2000" dirty="0"/>
            </a:br>
            <a:r>
              <a:rPr lang="fr-CA" sz="2000" dirty="0"/>
              <a:t/>
            </a:r>
            <a:br>
              <a:rPr lang="fr-CA" sz="2000" dirty="0"/>
            </a:br>
            <a:r>
              <a:rPr lang="fr-CA" sz="3600" dirty="0">
                <a:solidFill>
                  <a:srgbClr val="FFC000"/>
                </a:solidFill>
                <a:latin typeface="Arial Narrow" panose="020B0606020202030204" pitchFamily="34" charset="0"/>
              </a:rPr>
              <a:t>«Tout individu a droit à la liberté d’opinion et d’expression, ce qui implique le droit de ne pas être inquiété pour ses opinions et celui de chercher, de recevoir et de répandre, sans considération de frontières, les informations et les idées par </a:t>
            </a:r>
            <a:r>
              <a:rPr lang="fr-CA" sz="3600" dirty="0" smtClean="0">
                <a:solidFill>
                  <a:srgbClr val="FFC000"/>
                </a:solidFill>
                <a:latin typeface="Arial Narrow" panose="020B0606020202030204" pitchFamily="34" charset="0"/>
              </a:rPr>
              <a:t>quels </a:t>
            </a:r>
            <a:r>
              <a:rPr lang="fr-CA" sz="3600" dirty="0">
                <a:solidFill>
                  <a:srgbClr val="FFC000"/>
                </a:solidFill>
                <a:latin typeface="Arial Narrow" panose="020B0606020202030204" pitchFamily="34" charset="0"/>
              </a:rPr>
              <a:t>que </a:t>
            </a:r>
            <a:r>
              <a:rPr lang="fr-CA" sz="3600" dirty="0" smtClean="0">
                <a:solidFill>
                  <a:srgbClr val="FFC000"/>
                </a:solidFill>
                <a:latin typeface="Arial Narrow" panose="020B0606020202030204" pitchFamily="34" charset="0"/>
              </a:rPr>
              <a:t>moyens </a:t>
            </a:r>
            <a:r>
              <a:rPr lang="fr-CA" sz="3600" dirty="0">
                <a:solidFill>
                  <a:srgbClr val="FFC000"/>
                </a:solidFill>
                <a:latin typeface="Arial Narrow" panose="020B0606020202030204" pitchFamily="34" charset="0"/>
              </a:rPr>
              <a:t>d’expression de que ce soit.»</a:t>
            </a:r>
            <a:br>
              <a:rPr lang="fr-CA" sz="3600" dirty="0">
                <a:solidFill>
                  <a:srgbClr val="FFC000"/>
                </a:solidFill>
                <a:latin typeface="Arial Narrow" panose="020B0606020202030204" pitchFamily="34" charset="0"/>
              </a:rPr>
            </a:br>
            <a:r>
              <a:rPr lang="fr-CA" sz="3600" u="sng" dirty="0">
                <a:latin typeface="Arial Narrow" panose="020B0606020202030204" pitchFamily="34" charset="0"/>
              </a:rPr>
              <a:t/>
            </a:r>
            <a:br>
              <a:rPr lang="fr-CA" sz="3600" u="sng" dirty="0">
                <a:latin typeface="Arial Narrow" panose="020B0606020202030204" pitchFamily="34" charset="0"/>
              </a:rPr>
            </a:br>
            <a:endParaRPr lang="fr-CA" sz="3600" dirty="0">
              <a:latin typeface="Arial Narrow" panose="020B0606020202030204" pitchFamily="34" charset="0"/>
            </a:endParaRPr>
          </a:p>
        </p:txBody>
      </p:sp>
      <p:sp>
        <p:nvSpPr>
          <p:cNvPr id="5" name="Espace réservé du contenu 4"/>
          <p:cNvSpPr>
            <a:spLocks noGrp="1"/>
          </p:cNvSpPr>
          <p:nvPr>
            <p:ph idx="1"/>
          </p:nvPr>
        </p:nvSpPr>
        <p:spPr>
          <a:xfrm>
            <a:off x="913795" y="5628068"/>
            <a:ext cx="10353762" cy="163131"/>
          </a:xfrm>
        </p:spPr>
        <p:txBody>
          <a:bodyPr>
            <a:normAutofit fontScale="25000" lnSpcReduction="20000"/>
          </a:bodyPr>
          <a:lstStyle/>
          <a:p>
            <a:endParaRPr lang="fr-CA" dirty="0"/>
          </a:p>
        </p:txBody>
      </p:sp>
    </p:spTree>
    <p:extLst>
      <p:ext uri="{BB962C8B-B14F-4D97-AF65-F5344CB8AC3E}">
        <p14:creationId xmlns:p14="http://schemas.microsoft.com/office/powerpoint/2010/main" val="1324098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CA" dirty="0" smtClean="0"/>
              <a:t>À VOIR COMBIEN LES JOURNALISTES ET PHOTOJOURNALISTES SONT DE PLUS EN PLUS CIBLÉS ET VICTIMES DE CERTAINES PRISES DE POUVOIR, CE DROIT EST LOIN D’ÊTRE TOUJOURS RESPECTÉ.</a:t>
            </a:r>
            <a:endParaRPr lang="fr-CA"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7747" y="2672567"/>
            <a:ext cx="5636519" cy="3750847"/>
          </a:xfrm>
        </p:spPr>
      </p:pic>
    </p:spTree>
    <p:extLst>
      <p:ext uri="{BB962C8B-B14F-4D97-AF65-F5344CB8AC3E}">
        <p14:creationId xmlns:p14="http://schemas.microsoft.com/office/powerpoint/2010/main" val="3648130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u="sng" dirty="0">
                <a:solidFill>
                  <a:srgbClr val="FFC000"/>
                </a:solidFill>
              </a:rPr>
              <a:t>AU NOM DE LA LIBERTÉ DE PRESSE</a:t>
            </a:r>
            <a:br>
              <a:rPr lang="fr-CA" sz="3600" u="sng" dirty="0">
                <a:solidFill>
                  <a:srgbClr val="FFC000"/>
                </a:solidFill>
              </a:rPr>
            </a:br>
            <a:endParaRPr lang="fr-CA" dirty="0"/>
          </a:p>
        </p:txBody>
      </p:sp>
      <p:sp>
        <p:nvSpPr>
          <p:cNvPr id="3" name="Espace réservé du contenu 2"/>
          <p:cNvSpPr>
            <a:spLocks noGrp="1"/>
          </p:cNvSpPr>
          <p:nvPr>
            <p:ph idx="1"/>
          </p:nvPr>
        </p:nvSpPr>
        <p:spPr>
          <a:xfrm>
            <a:off x="913795" y="1596980"/>
            <a:ext cx="10353762" cy="4945488"/>
          </a:xfrm>
        </p:spPr>
        <p:txBody>
          <a:bodyPr>
            <a:normAutofit/>
          </a:bodyPr>
          <a:lstStyle/>
          <a:p>
            <a:pPr marL="0" indent="0">
              <a:buNone/>
            </a:pPr>
            <a:r>
              <a:rPr lang="fr-CA" dirty="0" smtClean="0"/>
              <a:t>. Penchons-nous sur un point de vue possible lié à la réalité des photos de presse: </a:t>
            </a:r>
          </a:p>
          <a:p>
            <a:pPr marL="0" indent="0">
              <a:buNone/>
            </a:pPr>
            <a:r>
              <a:rPr lang="fr-CA" i="1" dirty="0" smtClean="0"/>
              <a:t>«…la </a:t>
            </a:r>
            <a:r>
              <a:rPr lang="fr-CA" i="1" dirty="0"/>
              <a:t>première tragédie est celle de publier de telles photos</a:t>
            </a:r>
            <a:r>
              <a:rPr lang="fr-CA" i="1" dirty="0" smtClean="0"/>
              <a:t>.»</a:t>
            </a:r>
          </a:p>
          <a:p>
            <a:pPr marL="0" indent="0">
              <a:buNone/>
            </a:pPr>
            <a:endParaRPr lang="fr-CA" i="1" dirty="0"/>
          </a:p>
          <a:p>
            <a:pPr marL="0" indent="0">
              <a:buNone/>
            </a:pPr>
            <a:endParaRPr lang="fr-CA" i="1" dirty="0" smtClean="0"/>
          </a:p>
          <a:p>
            <a:pPr marL="0" indent="0">
              <a:buNone/>
            </a:pPr>
            <a:endParaRPr lang="fr-CA" i="1" dirty="0" smtClean="0"/>
          </a:p>
          <a:p>
            <a:pPr marL="0" indent="0">
              <a:buNone/>
            </a:pPr>
            <a:endParaRPr lang="fr-CA" i="1" dirty="0" smtClean="0">
              <a:hlinkClick r:id="rId2"/>
            </a:endParaRPr>
          </a:p>
          <a:p>
            <a:pPr marL="0" indent="0">
              <a:buNone/>
            </a:pPr>
            <a:endParaRPr lang="fr-CA" i="1" dirty="0">
              <a:hlinkClick r:id="rId2"/>
            </a:endParaRPr>
          </a:p>
          <a:p>
            <a:pPr marL="0" indent="0">
              <a:buNone/>
            </a:pPr>
            <a:endParaRPr lang="fr-CA" i="1" dirty="0" smtClean="0">
              <a:hlinkClick r:id="rId2"/>
            </a:endParaRPr>
          </a:p>
          <a:p>
            <a:pPr marL="0" indent="0">
              <a:buNone/>
            </a:pPr>
            <a:r>
              <a:rPr lang="fr-CA" i="1" dirty="0" smtClean="0">
                <a:hlinkClick r:id="rId2"/>
              </a:rPr>
              <a:t>http</a:t>
            </a:r>
            <a:r>
              <a:rPr lang="fr-CA" i="1" dirty="0">
                <a:hlinkClick r:id="rId2"/>
              </a:rPr>
              <a:t>://www.liberation.fr/direct/element/publier-ou-non-la-photo-de-lenfant-migrant-decede-une-decision-editoriale-difficile_16924</a:t>
            </a:r>
            <a:r>
              <a:rPr lang="fr-CA" i="1" dirty="0" smtClean="0">
                <a:hlinkClick r:id="rId2"/>
              </a:rPr>
              <a:t>/</a:t>
            </a:r>
            <a:endParaRPr lang="fr-CA" i="1" dirty="0" smtClean="0"/>
          </a:p>
          <a:p>
            <a:pPr marL="0" indent="0">
              <a:buNone/>
            </a:pPr>
            <a:endParaRPr lang="fr-CA" i="1" dirty="0" smtClean="0"/>
          </a:p>
          <a:p>
            <a:pPr marL="0" indent="0">
              <a:buNone/>
            </a:pPr>
            <a:endParaRPr lang="fr-CA" i="1" dirty="0" smtClean="0"/>
          </a:p>
          <a:p>
            <a:pPr marL="0" indent="0">
              <a:buNone/>
            </a:pPr>
            <a:endParaRPr lang="fr-CA" i="1" dirty="0"/>
          </a:p>
          <a:p>
            <a:endParaRPr lang="fr-CA"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380" y="2652810"/>
            <a:ext cx="3239573" cy="2666680"/>
          </a:xfrm>
          <a:prstGeom prst="rect">
            <a:avLst/>
          </a:prstGeom>
        </p:spPr>
      </p:pic>
    </p:spTree>
    <p:extLst>
      <p:ext uri="{BB962C8B-B14F-4D97-AF65-F5344CB8AC3E}">
        <p14:creationId xmlns:p14="http://schemas.microsoft.com/office/powerpoint/2010/main" val="1909846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u="sng" dirty="0">
                <a:solidFill>
                  <a:srgbClr val="FFC000"/>
                </a:solidFill>
              </a:rPr>
              <a:t>AU NOM DE LA LIBERTÉ DE PRESSE</a:t>
            </a:r>
            <a:endParaRPr lang="fr-CA" dirty="0"/>
          </a:p>
        </p:txBody>
      </p:sp>
      <p:sp>
        <p:nvSpPr>
          <p:cNvPr id="3" name="Espace réservé du contenu 2"/>
          <p:cNvSpPr>
            <a:spLocks noGrp="1"/>
          </p:cNvSpPr>
          <p:nvPr>
            <p:ph idx="1"/>
          </p:nvPr>
        </p:nvSpPr>
        <p:spPr/>
        <p:txBody>
          <a:bodyPr>
            <a:normAutofit/>
          </a:bodyPr>
          <a:lstStyle/>
          <a:p>
            <a:pPr marL="0" indent="0">
              <a:buNone/>
            </a:pPr>
            <a:r>
              <a:rPr lang="fr-CA" dirty="0" smtClean="0"/>
              <a:t>… et à cet autre point de vue, tout aussi présent.</a:t>
            </a:r>
          </a:p>
          <a:p>
            <a:pPr marL="0" indent="0">
              <a:buNone/>
            </a:pPr>
            <a:endParaRPr lang="fr-CA" dirty="0" smtClean="0"/>
          </a:p>
          <a:p>
            <a:pPr marL="0" indent="0">
              <a:buNone/>
            </a:pPr>
            <a:r>
              <a:rPr lang="fr-CA" i="1" dirty="0" smtClean="0">
                <a:effectLst/>
              </a:rPr>
              <a:t>«La </a:t>
            </a:r>
            <a:r>
              <a:rPr lang="fr-CA" i="1" dirty="0">
                <a:effectLst/>
              </a:rPr>
              <a:t>publication de la photo a suscité un débat dans des salles de rédaction, certains la trouvant trop choquante pour être diffusée. À mon sens, ce n’est pas tant la publication de la photo qui est choquante que l’histoire horrible qu’elle raconte</a:t>
            </a:r>
            <a:r>
              <a:rPr lang="fr-CA" i="1" dirty="0" smtClean="0">
                <a:effectLst/>
              </a:rPr>
              <a:t>.»</a:t>
            </a:r>
          </a:p>
          <a:p>
            <a:pPr marL="0" indent="0" algn="r">
              <a:buNone/>
            </a:pPr>
            <a:r>
              <a:rPr lang="fr-CA" i="1" dirty="0" smtClean="0">
                <a:effectLst/>
              </a:rPr>
              <a:t>Rima </a:t>
            </a:r>
            <a:r>
              <a:rPr lang="fr-CA" i="1" dirty="0" err="1" smtClean="0">
                <a:effectLst/>
              </a:rPr>
              <a:t>Elkouri</a:t>
            </a:r>
            <a:r>
              <a:rPr lang="fr-CA" i="1" dirty="0" smtClean="0">
                <a:effectLst/>
              </a:rPr>
              <a:t>, La Presse</a:t>
            </a:r>
            <a:endParaRPr lang="fr-CA" i="1" dirty="0"/>
          </a:p>
        </p:txBody>
      </p:sp>
    </p:spTree>
    <p:extLst>
      <p:ext uri="{BB962C8B-B14F-4D97-AF65-F5344CB8AC3E}">
        <p14:creationId xmlns:p14="http://schemas.microsoft.com/office/powerpoint/2010/main" val="1715295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28468"/>
            <a:ext cx="10353761" cy="3648974"/>
          </a:xfrm>
        </p:spPr>
        <p:txBody>
          <a:bodyPr/>
          <a:lstStyle/>
          <a:p>
            <a:r>
              <a:rPr lang="fr-CA" dirty="0" smtClean="0"/>
              <a:t>ET le débat persiste toujours.</a:t>
            </a:r>
            <a:endParaRPr lang="fr-CA" dirty="0"/>
          </a:p>
        </p:txBody>
      </p:sp>
      <p:pic>
        <p:nvPicPr>
          <p:cNvPr id="4" name="Espace réservé du contenu 3"/>
          <p:cNvPicPr>
            <a:picLocks noGrp="1" noChangeAspect="1"/>
          </p:cNvPicPr>
          <p:nvPr>
            <p:ph idx="1"/>
          </p:nvPr>
        </p:nvPicPr>
        <p:blipFill>
          <a:blip r:embed="rId2"/>
          <a:stretch>
            <a:fillRect/>
          </a:stretch>
        </p:blipFill>
        <p:spPr>
          <a:xfrm>
            <a:off x="345057" y="785004"/>
            <a:ext cx="4495471" cy="5707643"/>
          </a:xfrm>
          <a:prstGeom prst="rect">
            <a:avLst/>
          </a:prstGeom>
        </p:spPr>
      </p:pic>
    </p:spTree>
    <p:extLst>
      <p:ext uri="{BB962C8B-B14F-4D97-AF65-F5344CB8AC3E}">
        <p14:creationId xmlns:p14="http://schemas.microsoft.com/office/powerpoint/2010/main" val="1521615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41541"/>
            <a:ext cx="10353761" cy="1293962"/>
          </a:xfrm>
        </p:spPr>
        <p:txBody>
          <a:bodyPr/>
          <a:lstStyle/>
          <a:p>
            <a:r>
              <a:rPr lang="fr-CA" dirty="0" smtClean="0"/>
              <a:t>Quels </a:t>
            </a:r>
            <a:r>
              <a:rPr lang="fr-CA" dirty="0" smtClean="0"/>
              <a:t>sont les principaux événements internationaux de 2018?</a:t>
            </a:r>
            <a:endParaRPr lang="fr-CA" dirty="0"/>
          </a:p>
        </p:txBody>
      </p:sp>
      <p:sp>
        <p:nvSpPr>
          <p:cNvPr id="3" name="Espace réservé du contenu 2"/>
          <p:cNvSpPr>
            <a:spLocks noGrp="1"/>
          </p:cNvSpPr>
          <p:nvPr>
            <p:ph idx="1"/>
          </p:nvPr>
        </p:nvSpPr>
        <p:spPr>
          <a:xfrm>
            <a:off x="397241" y="1380226"/>
            <a:ext cx="11386868" cy="5313872"/>
          </a:xfrm>
        </p:spPr>
        <p:txBody>
          <a:bodyPr>
            <a:normAutofit fontScale="25000" lnSpcReduction="20000"/>
          </a:bodyPr>
          <a:lstStyle/>
          <a:p>
            <a:r>
              <a:rPr lang="fr-CA" sz="8000" dirty="0" smtClean="0">
                <a:hlinkClick r:id="rId2"/>
              </a:rPr>
              <a:t>Réfugiés </a:t>
            </a:r>
            <a:r>
              <a:rPr lang="fr-CA" sz="8000" dirty="0" err="1" smtClean="0">
                <a:hlinkClick r:id="rId2"/>
              </a:rPr>
              <a:t>rohingyas</a:t>
            </a:r>
            <a:r>
              <a:rPr lang="fr-CA" sz="8000" dirty="0" smtClean="0">
                <a:hlinkClick r:id="rId2"/>
              </a:rPr>
              <a:t>;</a:t>
            </a:r>
            <a:endParaRPr lang="fr-CA" sz="8000" dirty="0" smtClean="0">
              <a:hlinkClick r:id="rId2"/>
            </a:endParaRPr>
          </a:p>
          <a:p>
            <a:r>
              <a:rPr lang="fr-CA" sz="8000" dirty="0" smtClean="0">
                <a:hlinkClick r:id="rId2"/>
              </a:rPr>
              <a:t>Crise </a:t>
            </a:r>
            <a:r>
              <a:rPr lang="fr-CA" sz="8000" dirty="0" smtClean="0">
                <a:hlinkClick r:id="rId2"/>
              </a:rPr>
              <a:t>politique en Catalogne;</a:t>
            </a:r>
          </a:p>
          <a:p>
            <a:r>
              <a:rPr lang="fr-CA" sz="8000" dirty="0" smtClean="0">
                <a:hlinkClick r:id="rId2"/>
              </a:rPr>
              <a:t>La peur, clé du pouvoir, TRUMP;</a:t>
            </a:r>
          </a:p>
          <a:p>
            <a:r>
              <a:rPr lang="fr-CA" sz="8000" dirty="0" smtClean="0">
                <a:hlinkClick r:id="rId2"/>
              </a:rPr>
              <a:t>Tension nucléaire entre la Corée du Sud et les États-Unis;</a:t>
            </a:r>
          </a:p>
          <a:p>
            <a:r>
              <a:rPr lang="fr-CA" sz="8000" dirty="0" smtClean="0">
                <a:hlinkClick r:id="rId2"/>
              </a:rPr>
              <a:t>Conférence climat de l’ONU (accord de Paris);</a:t>
            </a:r>
          </a:p>
          <a:p>
            <a:r>
              <a:rPr lang="fr-CA" sz="8000" dirty="0" smtClean="0">
                <a:hlinkClick r:id="rId2"/>
              </a:rPr>
              <a:t>Le scandale à Hollywood, #</a:t>
            </a:r>
            <a:r>
              <a:rPr lang="fr-CA" sz="8000" dirty="0" err="1" smtClean="0">
                <a:hlinkClick r:id="rId2"/>
              </a:rPr>
              <a:t>metoo</a:t>
            </a:r>
            <a:r>
              <a:rPr lang="fr-CA" sz="8000" dirty="0" smtClean="0">
                <a:hlinkClick r:id="rId2"/>
              </a:rPr>
              <a:t>;</a:t>
            </a:r>
          </a:p>
          <a:p>
            <a:r>
              <a:rPr lang="fr-CA" sz="8000" dirty="0" smtClean="0">
                <a:hlinkClick r:id="rId2"/>
              </a:rPr>
              <a:t>Les </a:t>
            </a:r>
            <a:r>
              <a:rPr lang="fr-CA" sz="8000" dirty="0" err="1" smtClean="0">
                <a:hlinkClick r:id="rId2"/>
              </a:rPr>
              <a:t>Paradise</a:t>
            </a:r>
            <a:r>
              <a:rPr lang="fr-CA" sz="8000" dirty="0" smtClean="0">
                <a:hlinkClick r:id="rId2"/>
              </a:rPr>
              <a:t> </a:t>
            </a:r>
            <a:r>
              <a:rPr lang="fr-CA" sz="8000" dirty="0" err="1" smtClean="0">
                <a:hlinkClick r:id="rId2"/>
              </a:rPr>
              <a:t>Papers</a:t>
            </a:r>
            <a:r>
              <a:rPr lang="fr-CA" sz="8000" dirty="0" smtClean="0">
                <a:hlinkClick r:id="rId2"/>
              </a:rPr>
              <a:t>;</a:t>
            </a:r>
          </a:p>
          <a:p>
            <a:r>
              <a:rPr lang="fr-CA" sz="8000" dirty="0" smtClean="0">
                <a:hlinkClick r:id="rId2"/>
              </a:rPr>
              <a:t>Les jeux olympiques;</a:t>
            </a:r>
          </a:p>
          <a:p>
            <a:r>
              <a:rPr lang="fr-CA" sz="8000" dirty="0" smtClean="0">
                <a:hlinkClick r:id="rId2"/>
              </a:rPr>
              <a:t>L’Extrême droite en Occident;</a:t>
            </a:r>
          </a:p>
          <a:p>
            <a:endParaRPr lang="fr-CA" sz="8000" dirty="0" smtClean="0">
              <a:hlinkClick r:id="rId2"/>
            </a:endParaRPr>
          </a:p>
          <a:p>
            <a:endParaRPr lang="fr-CA" sz="8000" dirty="0" smtClean="0">
              <a:hlinkClick r:id="rId2"/>
            </a:endParaRPr>
          </a:p>
          <a:p>
            <a:pPr marL="0" indent="0">
              <a:buNone/>
            </a:pPr>
            <a:endParaRPr lang="fr-CA" dirty="0" smtClean="0">
              <a:hlinkClick r:id="rId2"/>
            </a:endParaRPr>
          </a:p>
          <a:p>
            <a:pPr marL="0" indent="0">
              <a:buNone/>
            </a:pPr>
            <a:r>
              <a:rPr lang="fr-CA" sz="4300" dirty="0" smtClean="0">
                <a:hlinkClick r:id="rId2"/>
              </a:rPr>
              <a:t>https</a:t>
            </a:r>
            <a:r>
              <a:rPr lang="fr-CA" sz="4300" dirty="0">
                <a:hlinkClick r:id="rId2"/>
              </a:rPr>
              <a:t>://</a:t>
            </a:r>
            <a:r>
              <a:rPr lang="fr-CA" sz="4300" dirty="0" smtClean="0">
                <a:hlinkClick r:id="rId2"/>
              </a:rPr>
              <a:t>www.levif.be/actualite/international/les-dix-grands-evenements-internationaux-de-l-an-2018/diaporama-normal-775293.html</a:t>
            </a:r>
            <a:endParaRPr lang="fr-CA" sz="4300" dirty="0" smtClean="0"/>
          </a:p>
          <a:p>
            <a:pPr marL="0" indent="0">
              <a:buNone/>
            </a:pPr>
            <a:endParaRPr lang="fr-CA" sz="1200" dirty="0"/>
          </a:p>
        </p:txBody>
      </p:sp>
    </p:spTree>
    <p:extLst>
      <p:ext uri="{BB962C8B-B14F-4D97-AF65-F5344CB8AC3E}">
        <p14:creationId xmlns:p14="http://schemas.microsoft.com/office/powerpoint/2010/main" val="3762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92428" y="1122362"/>
            <a:ext cx="11599572" cy="4956465"/>
          </a:xfrm>
        </p:spPr>
        <p:txBody>
          <a:bodyPr>
            <a:noAutofit/>
          </a:bodyPr>
          <a:lstStyle/>
          <a:p>
            <a:r>
              <a:rPr lang="fr-CA" sz="8000" dirty="0" smtClean="0">
                <a:solidFill>
                  <a:schemeClr val="accent1">
                    <a:lumMod val="20000"/>
                    <a:lumOff val="80000"/>
                  </a:schemeClr>
                </a:solidFill>
              </a:rPr>
              <a:t>En route pour le Vieux-Montréal, vers cette exposition de photos!</a:t>
            </a:r>
            <a:endParaRPr lang="fr-CA" sz="8000" dirty="0">
              <a:solidFill>
                <a:schemeClr val="accent1">
                  <a:lumMod val="20000"/>
                  <a:lumOff val="80000"/>
                </a:schemeClr>
              </a:solidFill>
            </a:endParaRPr>
          </a:p>
        </p:txBody>
      </p:sp>
      <p:sp>
        <p:nvSpPr>
          <p:cNvPr id="5" name="Sous-titre 4"/>
          <p:cNvSpPr>
            <a:spLocks noGrp="1"/>
          </p:cNvSpPr>
          <p:nvPr>
            <p:ph type="subTitle" idx="1"/>
          </p:nvPr>
        </p:nvSpPr>
        <p:spPr>
          <a:xfrm>
            <a:off x="1595269" y="5100034"/>
            <a:ext cx="9001462" cy="157766"/>
          </a:xfrm>
        </p:spPr>
        <p:txBody>
          <a:bodyPr>
            <a:normAutofit fontScale="25000" lnSpcReduction="20000"/>
          </a:bodyPr>
          <a:lstStyle/>
          <a:p>
            <a:endParaRPr lang="fr-CA" dirty="0"/>
          </a:p>
        </p:txBody>
      </p:sp>
    </p:spTree>
    <p:extLst>
      <p:ext uri="{BB962C8B-B14F-4D97-AF65-F5344CB8AC3E}">
        <p14:creationId xmlns:p14="http://schemas.microsoft.com/office/powerpoint/2010/main" val="1079450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Qu’en dire maintenant, que retenir de cette sortie?</a:t>
            </a:r>
            <a:endParaRPr lang="fr-CA" dirty="0"/>
          </a:p>
        </p:txBody>
      </p:sp>
      <p:sp>
        <p:nvSpPr>
          <p:cNvPr id="3" name="Espace réservé du contenu 2"/>
          <p:cNvSpPr>
            <a:spLocks noGrp="1"/>
          </p:cNvSpPr>
          <p:nvPr>
            <p:ph idx="1"/>
          </p:nvPr>
        </p:nvSpPr>
        <p:spPr/>
        <p:txBody>
          <a:bodyPr/>
          <a:lstStyle/>
          <a:p>
            <a:pPr marL="0" indent="0">
              <a:buNone/>
            </a:pPr>
            <a:r>
              <a:rPr lang="fr-CA" sz="4000" dirty="0" smtClean="0"/>
              <a:t>Y a t-il des photos qui, bien que vous ne les ayez pas choisies pour votre réflexion en Art, vous restent encore en tête? Lesquelles? Pourquoi?</a:t>
            </a:r>
          </a:p>
          <a:p>
            <a:pPr marL="0" indent="0">
              <a:buNone/>
            </a:pPr>
            <a:endParaRPr lang="fr-CA" sz="4000" dirty="0" smtClean="0"/>
          </a:p>
          <a:p>
            <a:pPr marL="0" indent="0">
              <a:buNone/>
            </a:pPr>
            <a:endParaRPr lang="fr-CA" dirty="0"/>
          </a:p>
        </p:txBody>
      </p:sp>
    </p:spTree>
    <p:extLst>
      <p:ext uri="{BB962C8B-B14F-4D97-AF65-F5344CB8AC3E}">
        <p14:creationId xmlns:p14="http://schemas.microsoft.com/office/powerpoint/2010/main" val="864158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90287"/>
            <a:ext cx="10353761" cy="1436914"/>
          </a:xfrm>
        </p:spPr>
        <p:txBody>
          <a:bodyPr>
            <a:noAutofit/>
          </a:bodyPr>
          <a:lstStyle/>
          <a:p>
            <a:r>
              <a:rPr lang="fr-CA" sz="6000" dirty="0" smtClean="0"/>
              <a:t>Qu’est-ce que le World </a:t>
            </a:r>
            <a:r>
              <a:rPr lang="fr-CA" sz="6000" dirty="0" err="1" smtClean="0"/>
              <a:t>Press</a:t>
            </a:r>
            <a:r>
              <a:rPr lang="fr-CA" sz="6000" dirty="0" smtClean="0"/>
              <a:t> photo?</a:t>
            </a:r>
            <a:endParaRPr lang="fr-CA" sz="6000" dirty="0"/>
          </a:p>
        </p:txBody>
      </p:sp>
      <p:sp>
        <p:nvSpPr>
          <p:cNvPr id="3" name="Espace réservé du contenu 2"/>
          <p:cNvSpPr>
            <a:spLocks noGrp="1"/>
          </p:cNvSpPr>
          <p:nvPr>
            <p:ph idx="1"/>
          </p:nvPr>
        </p:nvSpPr>
        <p:spPr>
          <a:xfrm>
            <a:off x="246742" y="2510970"/>
            <a:ext cx="11756571" cy="3280229"/>
          </a:xfrm>
        </p:spPr>
        <p:txBody>
          <a:bodyPr>
            <a:normAutofit/>
          </a:bodyPr>
          <a:lstStyle/>
          <a:p>
            <a:r>
              <a:rPr lang="fr-CA" sz="3200" dirty="0" smtClean="0"/>
              <a:t>C’est un organisme indépendant à but non lucratif fondé en 1955 aux Pays-Bas.</a:t>
            </a:r>
          </a:p>
          <a:p>
            <a:pPr marL="0" indent="0">
              <a:buNone/>
            </a:pPr>
            <a:endParaRPr lang="fr-CA" sz="3200" dirty="0" smtClean="0"/>
          </a:p>
          <a:p>
            <a:r>
              <a:rPr lang="fr-CA" sz="3200" u="sng" dirty="0" smtClean="0"/>
              <a:t>Son objectif</a:t>
            </a:r>
            <a:r>
              <a:rPr lang="fr-CA" sz="3200" dirty="0" smtClean="0"/>
              <a:t>: promouvoir, à l’échelle internationale,  le travail des photographes de presse professionnels</a:t>
            </a:r>
          </a:p>
          <a:p>
            <a:endParaRPr lang="fr-CA" sz="3200" dirty="0"/>
          </a:p>
        </p:txBody>
      </p:sp>
    </p:spTree>
    <p:extLst>
      <p:ext uri="{BB962C8B-B14F-4D97-AF65-F5344CB8AC3E}">
        <p14:creationId xmlns:p14="http://schemas.microsoft.com/office/powerpoint/2010/main" val="2142266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93184"/>
            <a:ext cx="10353761" cy="971382"/>
          </a:xfrm>
        </p:spPr>
        <p:txBody>
          <a:bodyPr>
            <a:normAutofit fontScale="90000"/>
          </a:bodyPr>
          <a:lstStyle/>
          <a:p>
            <a:r>
              <a:rPr lang="fr-CA" sz="8000" dirty="0" smtClean="0"/>
              <a:t>À vous !</a:t>
            </a:r>
            <a:endParaRPr lang="fr-CA" sz="8000" dirty="0"/>
          </a:p>
        </p:txBody>
      </p:sp>
      <p:sp>
        <p:nvSpPr>
          <p:cNvPr id="3" name="Espace réservé du contenu 2"/>
          <p:cNvSpPr>
            <a:spLocks noGrp="1"/>
          </p:cNvSpPr>
          <p:nvPr>
            <p:ph idx="1"/>
          </p:nvPr>
        </p:nvSpPr>
        <p:spPr>
          <a:xfrm>
            <a:off x="167426" y="1440611"/>
            <a:ext cx="11565228" cy="4998826"/>
          </a:xfrm>
        </p:spPr>
        <p:txBody>
          <a:bodyPr>
            <a:normAutofit/>
          </a:bodyPr>
          <a:lstStyle/>
          <a:p>
            <a:pPr marL="0" indent="0">
              <a:buNone/>
            </a:pPr>
            <a:r>
              <a:rPr lang="fr-CA" dirty="0" smtClean="0"/>
              <a:t>Écrivez-moi une réflexion dans laquelle vous m’expliquez </a:t>
            </a:r>
            <a:r>
              <a:rPr lang="fr-CA" sz="4800" b="1" u="sng" dirty="0" smtClean="0"/>
              <a:t>votre point de vue </a:t>
            </a:r>
            <a:r>
              <a:rPr lang="fr-CA" dirty="0" smtClean="0"/>
              <a:t>sur ces photos difficiles qui sont publiées dans les médias.  </a:t>
            </a:r>
          </a:p>
          <a:p>
            <a:pPr marL="0" indent="0">
              <a:buNone/>
            </a:pPr>
            <a:endParaRPr lang="fr-CA" dirty="0" smtClean="0"/>
          </a:p>
          <a:p>
            <a:pPr marL="0" indent="0">
              <a:buNone/>
            </a:pPr>
            <a:r>
              <a:rPr lang="fr-CA" b="1" i="1" u="sng" dirty="0" smtClean="0">
                <a:solidFill>
                  <a:srgbClr val="FFC000"/>
                </a:solidFill>
              </a:rPr>
              <a:t>Pistes possibles d’éléments de réflexion</a:t>
            </a:r>
          </a:p>
          <a:p>
            <a:pPr marL="0" indent="0">
              <a:buNone/>
            </a:pPr>
            <a:r>
              <a:rPr lang="fr-CA" dirty="0"/>
              <a:t>.</a:t>
            </a:r>
            <a:r>
              <a:rPr lang="fr-CA" dirty="0" smtClean="0"/>
              <a:t>Considérez-vous que leurs publications soient souhaitables?</a:t>
            </a:r>
          </a:p>
          <a:p>
            <a:pPr marL="0" indent="0">
              <a:buNone/>
            </a:pPr>
            <a:r>
              <a:rPr lang="fr-CA" dirty="0" smtClean="0"/>
              <a:t>. Préférez-vous des photographies qui </a:t>
            </a:r>
            <a:r>
              <a:rPr lang="fr-CA" i="1" dirty="0" smtClean="0"/>
              <a:t>évoquent</a:t>
            </a:r>
            <a:r>
              <a:rPr lang="fr-CA" dirty="0" smtClean="0"/>
              <a:t> une tragédie à celles qui les présentent de façon crue?</a:t>
            </a:r>
          </a:p>
          <a:p>
            <a:pPr marL="0" indent="0">
              <a:buNone/>
            </a:pPr>
            <a:r>
              <a:rPr lang="fr-CA" dirty="0" smtClean="0"/>
              <a:t>. Pensez-vous que le réalisme de certaines photos soit nécessaire pour informer les gens?</a:t>
            </a:r>
            <a:endParaRPr lang="fr-CA" dirty="0"/>
          </a:p>
        </p:txBody>
      </p:sp>
    </p:spTree>
    <p:extLst>
      <p:ext uri="{BB962C8B-B14F-4D97-AF65-F5344CB8AC3E}">
        <p14:creationId xmlns:p14="http://schemas.microsoft.com/office/powerpoint/2010/main" val="3568737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Critères d’Évaluation</a:t>
            </a:r>
            <a:endParaRPr lang="fr-CA" dirty="0"/>
          </a:p>
        </p:txBody>
      </p:sp>
      <p:sp>
        <p:nvSpPr>
          <p:cNvPr id="3" name="Espace réservé du contenu 2"/>
          <p:cNvSpPr>
            <a:spLocks noGrp="1"/>
          </p:cNvSpPr>
          <p:nvPr>
            <p:ph idx="1"/>
          </p:nvPr>
        </p:nvSpPr>
        <p:spPr/>
        <p:txBody>
          <a:bodyPr/>
          <a:lstStyle/>
          <a:p>
            <a:r>
              <a:rPr lang="fr-CA" sz="3600" dirty="0" smtClean="0"/>
              <a:t>Personnalisation du point de vue;</a:t>
            </a:r>
          </a:p>
          <a:p>
            <a:pPr marL="0" indent="0">
              <a:buNone/>
            </a:pPr>
            <a:r>
              <a:rPr lang="fr-CA" dirty="0" smtClean="0">
                <a:solidFill>
                  <a:srgbClr val="FFC000"/>
                </a:solidFill>
              </a:rPr>
              <a:t>	Un «je» qui se présente avec unicité</a:t>
            </a:r>
          </a:p>
          <a:p>
            <a:r>
              <a:rPr lang="fr-CA" sz="3600" dirty="0" smtClean="0"/>
              <a:t>Profondeur des éléments réflexifs;</a:t>
            </a:r>
          </a:p>
          <a:p>
            <a:r>
              <a:rPr lang="fr-CA" sz="3600" dirty="0" smtClean="0"/>
              <a:t>Explication de son point de vue. </a:t>
            </a:r>
          </a:p>
          <a:p>
            <a:pPr marL="0" indent="0">
              <a:buNone/>
            </a:pPr>
            <a:r>
              <a:rPr lang="fr-CA" sz="3600" dirty="0">
                <a:solidFill>
                  <a:srgbClr val="FFC000"/>
                </a:solidFill>
              </a:rPr>
              <a:t>	</a:t>
            </a:r>
            <a:r>
              <a:rPr lang="fr-CA" dirty="0" smtClean="0">
                <a:solidFill>
                  <a:srgbClr val="FFC000"/>
                </a:solidFill>
              </a:rPr>
              <a:t>(exemples, comparaisons, définitions</a:t>
            </a:r>
            <a:r>
              <a:rPr lang="fr-CA" smtClean="0">
                <a:solidFill>
                  <a:srgbClr val="FFC000"/>
                </a:solidFill>
              </a:rPr>
              <a:t>, reformulations)</a:t>
            </a:r>
            <a:endParaRPr lang="fr-CA" dirty="0">
              <a:solidFill>
                <a:srgbClr val="FFC000"/>
              </a:solidFill>
            </a:endParaRPr>
          </a:p>
        </p:txBody>
      </p:sp>
    </p:spTree>
    <p:extLst>
      <p:ext uri="{BB962C8B-B14F-4D97-AF65-F5344CB8AC3E}">
        <p14:creationId xmlns:p14="http://schemas.microsoft.com/office/powerpoint/2010/main" val="431864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609600"/>
            <a:ext cx="10353761" cy="201283"/>
          </a:xfrm>
        </p:spPr>
        <p:txBody>
          <a:bodyPr>
            <a:normAutofit fontScale="90000"/>
          </a:bodyPr>
          <a:lstStyle/>
          <a:p>
            <a:r>
              <a:rPr lang="fr-CA" dirty="0"/>
              <a:t>Voici quelques photos de l’édition 2017.</a:t>
            </a:r>
            <a:br>
              <a:rPr lang="fr-CA" dirty="0"/>
            </a:br>
            <a:endParaRPr lang="fr-CA" dirty="0"/>
          </a:p>
        </p:txBody>
      </p:sp>
      <p:sp>
        <p:nvSpPr>
          <p:cNvPr id="3" name="Espace réservé du contenu 2"/>
          <p:cNvSpPr>
            <a:spLocks noGrp="1"/>
          </p:cNvSpPr>
          <p:nvPr>
            <p:ph idx="1"/>
          </p:nvPr>
        </p:nvSpPr>
        <p:spPr>
          <a:xfrm>
            <a:off x="129396" y="2096064"/>
            <a:ext cx="11138161" cy="3695136"/>
          </a:xfrm>
        </p:spPr>
        <p:txBody>
          <a:bodyPr/>
          <a:lstStyle/>
          <a:p>
            <a:pPr marL="0" indent="0">
              <a:buNone/>
            </a:pPr>
            <a:endParaRPr lang="fr-CA"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96" y="810883"/>
            <a:ext cx="6032733" cy="4028536"/>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043" y="2825150"/>
            <a:ext cx="5042344" cy="3364367"/>
          </a:xfrm>
          <a:prstGeom prst="rect">
            <a:avLst/>
          </a:prstGeom>
        </p:spPr>
      </p:pic>
    </p:spTree>
    <p:extLst>
      <p:ext uri="{BB962C8B-B14F-4D97-AF65-F5344CB8AC3E}">
        <p14:creationId xmlns:p14="http://schemas.microsoft.com/office/powerpoint/2010/main" val="3402817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4800" dirty="0" smtClean="0"/>
              <a:t>Organisateur d’un concours prestigieux</a:t>
            </a:r>
            <a:endParaRPr lang="fr-CA" sz="4800" dirty="0"/>
          </a:p>
        </p:txBody>
      </p:sp>
      <p:sp>
        <p:nvSpPr>
          <p:cNvPr id="3" name="Espace réservé du contenu 2"/>
          <p:cNvSpPr>
            <a:spLocks noGrp="1"/>
          </p:cNvSpPr>
          <p:nvPr>
            <p:ph idx="1"/>
          </p:nvPr>
        </p:nvSpPr>
        <p:spPr>
          <a:xfrm>
            <a:off x="377371" y="2467428"/>
            <a:ext cx="11582400" cy="3323771"/>
          </a:xfrm>
        </p:spPr>
        <p:txBody>
          <a:bodyPr/>
          <a:lstStyle/>
          <a:p>
            <a:r>
              <a:rPr lang="fr-CA" dirty="0" smtClean="0"/>
              <a:t>Cette année, 4 500 photographes de 125 pays différents ont envoyé un total de 73 000 photographies.</a:t>
            </a:r>
          </a:p>
          <a:p>
            <a:endParaRPr lang="fr-CA" dirty="0" smtClean="0"/>
          </a:p>
          <a:p>
            <a:r>
              <a:rPr lang="fr-CA" dirty="0" smtClean="0"/>
              <a:t>Le jury a récompensé 41 photographes issus de 17 nationalités différentes dans 8 catégories.</a:t>
            </a:r>
          </a:p>
          <a:p>
            <a:pPr marL="0" indent="0">
              <a:buNone/>
            </a:pPr>
            <a:endParaRPr lang="fr-CA" dirty="0" smtClean="0"/>
          </a:p>
          <a:p>
            <a:r>
              <a:rPr lang="fr-CA" dirty="0" smtClean="0"/>
              <a:t>Les photos primées font partie de cette exposition itinérante visitée annuellement par près de 3 millions de personnes dans 100 lieux et 45 pays.</a:t>
            </a:r>
            <a:endParaRPr lang="fr-CA" dirty="0"/>
          </a:p>
        </p:txBody>
      </p:sp>
    </p:spTree>
    <p:extLst>
      <p:ext uri="{BB962C8B-B14F-4D97-AF65-F5344CB8AC3E}">
        <p14:creationId xmlns:p14="http://schemas.microsoft.com/office/powerpoint/2010/main" val="3693982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609600" y="4289372"/>
            <a:ext cx="10972800" cy="819355"/>
          </a:xfrm>
        </p:spPr>
        <p:txBody>
          <a:bodyPr>
            <a:noAutofit/>
          </a:bodyPr>
          <a:lstStyle/>
          <a:p>
            <a:r>
              <a:rPr lang="fr-CA" dirty="0" smtClean="0"/>
              <a:t>Mais qu’est-ce que la photographie de presse?</a:t>
            </a:r>
            <a:endParaRPr lang="fr-CA" dirty="0"/>
          </a:p>
        </p:txBody>
      </p:sp>
      <p:pic>
        <p:nvPicPr>
          <p:cNvPr id="9" name="Espace réservé pour une image  8"/>
          <p:cNvPicPr>
            <a:picLocks noGrp="1" noChangeAspect="1"/>
          </p:cNvPicPr>
          <p:nvPr>
            <p:ph type="pic" idx="1"/>
          </p:nvPr>
        </p:nvPicPr>
        <p:blipFill>
          <a:blip r:embed="rId2">
            <a:extLst>
              <a:ext uri="{28A0092B-C50C-407E-A947-70E740481C1C}">
                <a14:useLocalDpi xmlns:a14="http://schemas.microsoft.com/office/drawing/2010/main" val="0"/>
              </a:ext>
            </a:extLst>
          </a:blip>
          <a:srcRect t="25560" b="25560"/>
          <a:stretch>
            <a:fillRect/>
          </a:stretch>
        </p:blipFill>
        <p:spPr>
          <a:xfrm>
            <a:off x="913795" y="621317"/>
            <a:ext cx="10367575" cy="3379739"/>
          </a:xfrm>
        </p:spPr>
      </p:pic>
      <p:sp>
        <p:nvSpPr>
          <p:cNvPr id="8" name="Espace réservé du texte 7"/>
          <p:cNvSpPr>
            <a:spLocks noGrp="1"/>
          </p:cNvSpPr>
          <p:nvPr>
            <p:ph type="body" sz="half" idx="2"/>
          </p:nvPr>
        </p:nvSpPr>
        <p:spPr/>
        <p:txBody>
          <a:bodyPr/>
          <a:lstStyle/>
          <a:p>
            <a:r>
              <a:rPr lang="fr-CA" dirty="0" smtClean="0"/>
              <a:t>Qu’est-ce qui la distincte de la photographie artistique?</a:t>
            </a:r>
            <a:endParaRPr lang="fr-CA" dirty="0"/>
          </a:p>
        </p:txBody>
      </p:sp>
    </p:spTree>
    <p:extLst>
      <p:ext uri="{BB962C8B-B14F-4D97-AF65-F5344CB8AC3E}">
        <p14:creationId xmlns:p14="http://schemas.microsoft.com/office/powerpoint/2010/main" val="1296597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photographies de presse, ce sont…</a:t>
            </a:r>
            <a:endParaRPr lang="fr-CA" dirty="0"/>
          </a:p>
        </p:txBody>
      </p:sp>
      <p:sp>
        <p:nvSpPr>
          <p:cNvPr id="3" name="Espace réservé du contenu 2"/>
          <p:cNvSpPr>
            <a:spLocks noGrp="1"/>
          </p:cNvSpPr>
          <p:nvPr>
            <p:ph idx="1"/>
          </p:nvPr>
        </p:nvSpPr>
        <p:spPr/>
        <p:txBody>
          <a:bodyPr/>
          <a:lstStyle/>
          <a:p>
            <a:pPr marL="0" indent="0">
              <a:buNone/>
            </a:pPr>
            <a:r>
              <a:rPr lang="fr-CA" dirty="0" smtClean="0"/>
              <a:t>… des photographies prises par des photojournalistes qui doivent respecter le code de déontologie journalistique.  Ces journalistes immortalisent ce qu’ils voient et ne peuvent manipuler ou mettre en scène ce qui se produit devant l’appareil photo.</a:t>
            </a:r>
          </a:p>
          <a:p>
            <a:pPr marL="0" indent="0" algn="ctr">
              <a:buNone/>
            </a:pPr>
            <a:r>
              <a:rPr lang="fr-CA" sz="2400" b="1" u="sng" dirty="0" smtClean="0"/>
              <a:t>. Une photo de presse doit toujours préserver la vérité.</a:t>
            </a:r>
          </a:p>
          <a:p>
            <a:pPr marL="0" indent="0" algn="ctr">
              <a:buNone/>
            </a:pPr>
            <a:r>
              <a:rPr lang="fr-CA" sz="2400" b="1" u="sng" dirty="0" smtClean="0"/>
              <a:t>. Le contenu de la photo ne peut être modifié ou manipuler.</a:t>
            </a:r>
          </a:p>
          <a:p>
            <a:pPr marL="0" indent="0" algn="ctr">
              <a:buNone/>
            </a:pPr>
            <a:r>
              <a:rPr lang="fr-CA" sz="2400" b="1" u="sng" dirty="0" smtClean="0"/>
              <a:t>. Il n’est pas permis d’ajouter ou de supprimer des éléments</a:t>
            </a:r>
            <a:endParaRPr lang="fr-CA" sz="2400" b="1" u="sng" dirty="0"/>
          </a:p>
        </p:txBody>
      </p:sp>
    </p:spTree>
    <p:extLst>
      <p:ext uri="{BB962C8B-B14F-4D97-AF65-F5344CB8AC3E}">
        <p14:creationId xmlns:p14="http://schemas.microsoft.com/office/powerpoint/2010/main" val="3126851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3795" y="609600"/>
            <a:ext cx="10353761" cy="5341257"/>
          </a:xfrm>
        </p:spPr>
        <p:txBody>
          <a:bodyPr>
            <a:normAutofit fontScale="90000"/>
          </a:bodyPr>
          <a:lstStyle/>
          <a:p>
            <a:r>
              <a:rPr lang="fr-CA" dirty="0" smtClean="0"/>
              <a:t/>
            </a:r>
            <a:br>
              <a:rPr lang="fr-CA" dirty="0" smtClean="0"/>
            </a:br>
            <a:r>
              <a:rPr lang="fr-CA" dirty="0"/>
              <a:t/>
            </a:r>
            <a:br>
              <a:rPr lang="fr-CA" dirty="0"/>
            </a:br>
            <a:r>
              <a:rPr lang="fr-CA" dirty="0" smtClean="0"/>
              <a:t/>
            </a:r>
            <a:br>
              <a:rPr lang="fr-CA" dirty="0" smtClean="0"/>
            </a:br>
            <a:r>
              <a:rPr lang="fr-CA" dirty="0"/>
              <a:t/>
            </a:r>
            <a:br>
              <a:rPr lang="fr-CA" dirty="0"/>
            </a:br>
            <a:r>
              <a:rPr lang="fr-CA" dirty="0" smtClean="0"/>
              <a:t/>
            </a:r>
            <a:br>
              <a:rPr lang="fr-CA" dirty="0" smtClean="0"/>
            </a:br>
            <a:r>
              <a:rPr lang="fr-CA" dirty="0"/>
              <a:t/>
            </a:r>
            <a:br>
              <a:rPr lang="fr-CA" dirty="0"/>
            </a:br>
            <a:r>
              <a:rPr lang="fr-CA" dirty="0" smtClean="0"/>
              <a:t/>
            </a:r>
            <a:br>
              <a:rPr lang="fr-CA" dirty="0" smtClean="0"/>
            </a:br>
            <a:r>
              <a:rPr lang="fr-CA" dirty="0"/>
              <a:t/>
            </a:r>
            <a:br>
              <a:rPr lang="fr-CA" dirty="0"/>
            </a:br>
            <a:r>
              <a:rPr lang="fr-CA" dirty="0" smtClean="0"/>
              <a:t/>
            </a:r>
            <a:br>
              <a:rPr lang="fr-CA" dirty="0" smtClean="0"/>
            </a:br>
            <a:r>
              <a:rPr lang="fr-CA" dirty="0"/>
              <a:t/>
            </a:r>
            <a:br>
              <a:rPr lang="fr-CA" dirty="0"/>
            </a:br>
            <a:r>
              <a:rPr lang="fr-CA" dirty="0" smtClean="0"/>
              <a:t/>
            </a:r>
            <a:br>
              <a:rPr lang="fr-CA" dirty="0" smtClean="0"/>
            </a:br>
            <a:r>
              <a:rPr lang="fr-CA" dirty="0"/>
              <a:t/>
            </a:r>
            <a:br>
              <a:rPr lang="fr-CA" dirty="0"/>
            </a:br>
            <a:r>
              <a:rPr lang="fr-CA" dirty="0" smtClean="0"/>
              <a:t/>
            </a:r>
            <a:br>
              <a:rPr lang="fr-CA" dirty="0" smtClean="0"/>
            </a:br>
            <a:r>
              <a:rPr lang="fr-CA" dirty="0" smtClean="0"/>
              <a:t>La photo de presse se distingue de la photo artistique, </a:t>
            </a:r>
            <a:r>
              <a:rPr lang="fr-CA" u="sng" dirty="0" smtClean="0"/>
              <a:t>car elle rend compte de la réalité.</a:t>
            </a:r>
            <a:endParaRPr lang="fr-CA" u="sng"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028" y="254335"/>
            <a:ext cx="6966857" cy="4887520"/>
          </a:xfrm>
          <a:prstGeom prst="rect">
            <a:avLst/>
          </a:prstGeom>
        </p:spPr>
      </p:pic>
    </p:spTree>
    <p:extLst>
      <p:ext uri="{BB962C8B-B14F-4D97-AF65-F5344CB8AC3E}">
        <p14:creationId xmlns:p14="http://schemas.microsoft.com/office/powerpoint/2010/main" val="300080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13806" y="4289371"/>
            <a:ext cx="10367564" cy="1501829"/>
          </a:xfrm>
        </p:spPr>
        <p:txBody>
          <a:bodyPr>
            <a:normAutofit fontScale="90000"/>
          </a:bodyPr>
          <a:lstStyle/>
          <a:p>
            <a:r>
              <a:rPr lang="fr-CA" dirty="0" smtClean="0"/>
              <a:t>Le photo de presse montre l’État de la planète, permettant en quelque sorte à ceux qui la regardent de participer à l’événement.</a:t>
            </a:r>
            <a:endParaRPr lang="fr-CA" dirty="0"/>
          </a:p>
        </p:txBody>
      </p:sp>
      <p:pic>
        <p:nvPicPr>
          <p:cNvPr id="6" name="Espace réservé pour une image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5547" b="25547"/>
          <a:stretch>
            <a:fillRect/>
          </a:stretch>
        </p:blipFill>
        <p:spPr/>
      </p:pic>
      <p:sp>
        <p:nvSpPr>
          <p:cNvPr id="5" name="Espace réservé du texte 4"/>
          <p:cNvSpPr>
            <a:spLocks noGrp="1"/>
          </p:cNvSpPr>
          <p:nvPr>
            <p:ph type="body" sz="half" idx="2"/>
          </p:nvPr>
        </p:nvSpPr>
        <p:spPr>
          <a:xfrm>
            <a:off x="913795" y="6079513"/>
            <a:ext cx="10365998" cy="45719"/>
          </a:xfrm>
        </p:spPr>
        <p:txBody>
          <a:bodyPr>
            <a:normAutofit fontScale="25000" lnSpcReduction="20000"/>
          </a:bodyPr>
          <a:lstStyle/>
          <a:p>
            <a:endParaRPr lang="fr-CA" dirty="0"/>
          </a:p>
        </p:txBody>
      </p:sp>
    </p:spTree>
    <p:extLst>
      <p:ext uri="{BB962C8B-B14F-4D97-AF65-F5344CB8AC3E}">
        <p14:creationId xmlns:p14="http://schemas.microsoft.com/office/powerpoint/2010/main" val="519261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913" y="609600"/>
            <a:ext cx="11114467" cy="1326321"/>
          </a:xfrm>
        </p:spPr>
        <p:txBody>
          <a:bodyPr>
            <a:normAutofit/>
          </a:bodyPr>
          <a:lstStyle/>
          <a:p>
            <a:r>
              <a:rPr lang="fr-CA" sz="2800" dirty="0" smtClean="0"/>
              <a:t>La responsabilité du photographe de presse</a:t>
            </a:r>
            <a:endParaRPr lang="fr-CA" sz="2800" dirty="0"/>
          </a:p>
        </p:txBody>
      </p:sp>
      <p:sp>
        <p:nvSpPr>
          <p:cNvPr id="3" name="Espace réservé du contenu 2"/>
          <p:cNvSpPr>
            <a:spLocks noGrp="1"/>
          </p:cNvSpPr>
          <p:nvPr>
            <p:ph idx="1"/>
          </p:nvPr>
        </p:nvSpPr>
        <p:spPr>
          <a:xfrm>
            <a:off x="592428" y="2096064"/>
            <a:ext cx="10675129" cy="4459282"/>
          </a:xfrm>
        </p:spPr>
        <p:txBody>
          <a:bodyPr>
            <a:normAutofit fontScale="85000" lnSpcReduction="20000"/>
          </a:bodyPr>
          <a:lstStyle/>
          <a:p>
            <a:r>
              <a:rPr lang="fr-CA" dirty="0" smtClean="0"/>
              <a:t>Comme un journaliste, le photographe de presse a la responsabilité de prendre des photos et de choisir </a:t>
            </a:r>
            <a:r>
              <a:rPr lang="fr-CA" u="sng" dirty="0" smtClean="0"/>
              <a:t>un point de vue équilibré</a:t>
            </a:r>
            <a:r>
              <a:rPr lang="fr-CA" dirty="0" smtClean="0"/>
              <a:t>.</a:t>
            </a:r>
          </a:p>
          <a:p>
            <a:pPr marL="0" indent="0">
              <a:buNone/>
            </a:pPr>
            <a:endParaRPr lang="fr-CA" dirty="0" smtClean="0"/>
          </a:p>
          <a:p>
            <a:r>
              <a:rPr lang="fr-CA" dirty="0" smtClean="0"/>
              <a:t>Il </a:t>
            </a:r>
            <a:r>
              <a:rPr lang="fr-CA" u="sng" dirty="0" smtClean="0"/>
              <a:t>doit</a:t>
            </a:r>
            <a:r>
              <a:rPr lang="fr-CA" dirty="0" smtClean="0"/>
              <a:t> montrer qu’il existe </a:t>
            </a:r>
            <a:r>
              <a:rPr lang="fr-CA" u="sng" dirty="0" smtClean="0"/>
              <a:t>plusieurs versions à une même histoire</a:t>
            </a:r>
            <a:r>
              <a:rPr lang="fr-CA" dirty="0" smtClean="0"/>
              <a:t>.</a:t>
            </a:r>
          </a:p>
          <a:p>
            <a:endParaRPr lang="fr-CA" dirty="0"/>
          </a:p>
          <a:p>
            <a:endParaRPr lang="fr-CA" smtClean="0"/>
          </a:p>
          <a:p>
            <a:endParaRPr lang="fr-CA" dirty="0" smtClean="0"/>
          </a:p>
          <a:p>
            <a:endParaRPr lang="fr-CA" dirty="0" smtClean="0"/>
          </a:p>
          <a:p>
            <a:pPr marL="0" indent="0" algn="r">
              <a:buNone/>
            </a:pPr>
            <a:r>
              <a:rPr lang="fr-CA" sz="3500" b="1" dirty="0" smtClean="0"/>
              <a:t>Le téléspectateur et/ou le lecteur doit pouvoir compter sur le fait que celui-ci est objectif, que son rôle est d’informer correctement le public.</a:t>
            </a:r>
            <a:endParaRPr lang="fr-CA" sz="3500" b="1" dirty="0"/>
          </a:p>
        </p:txBody>
      </p:sp>
    </p:spTree>
    <p:extLst>
      <p:ext uri="{BB962C8B-B14F-4D97-AF65-F5344CB8AC3E}">
        <p14:creationId xmlns:p14="http://schemas.microsoft.com/office/powerpoint/2010/main" val="16403119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Template>
  <TotalTime>8099</TotalTime>
  <Words>723</Words>
  <Application>Microsoft Office PowerPoint</Application>
  <PresentationFormat>Grand écran</PresentationFormat>
  <Paragraphs>85</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Arial Narrow</vt:lpstr>
      <vt:lpstr>Bookman Old Style</vt:lpstr>
      <vt:lpstr>Rockwell</vt:lpstr>
      <vt:lpstr>Damask</vt:lpstr>
      <vt:lpstr>World Press Photo</vt:lpstr>
      <vt:lpstr>Qu’est-ce que le World Press photo?</vt:lpstr>
      <vt:lpstr>Voici quelques photos de l’édition 2017. </vt:lpstr>
      <vt:lpstr>Organisateur d’un concours prestigieux</vt:lpstr>
      <vt:lpstr>Mais qu’est-ce que la photographie de presse?</vt:lpstr>
      <vt:lpstr>Les photographies de presse, ce sont…</vt:lpstr>
      <vt:lpstr>             La photo de presse se distingue de la photo artistique, car elle rend compte de la réalité.</vt:lpstr>
      <vt:lpstr>Le photo de presse montre l’État de la planète, permettant en quelque sorte à ceux qui la regardent de participer à l’événement.</vt:lpstr>
      <vt:lpstr>La responsabilité du photographe de presse</vt:lpstr>
      <vt:lpstr>Est-ce que toute notion de subjectivité y est évacuée?</vt:lpstr>
      <vt:lpstr>La liberté de presse</vt:lpstr>
      <vt:lpstr>L’article 19 de la Déclaration universelle des droits de l’homme le nomme clairement:   «Tout individu a droit à la liberté d’opinion et d’expression, ce qui implique le droit de ne pas être inquiété pour ses opinions et celui de chercher, de recevoir et de répandre, sans considération de frontières, les informations et les idées par quels que moyens d’expression de que ce soit.»  </vt:lpstr>
      <vt:lpstr>À VOIR COMBIEN LES JOURNALISTES ET PHOTOJOURNALISTES SONT DE PLUS EN PLUS CIBLÉS ET VICTIMES DE CERTAINES PRISES DE POUVOIR, CE DROIT EST LOIN D’ÊTRE TOUJOURS RESPECTÉ.</vt:lpstr>
      <vt:lpstr>AU NOM DE LA LIBERTÉ DE PRESSE </vt:lpstr>
      <vt:lpstr>AU NOM DE LA LIBERTÉ DE PRESSE</vt:lpstr>
      <vt:lpstr>ET le débat persiste toujours.</vt:lpstr>
      <vt:lpstr>Quels sont les principaux événements internationaux de 2018?</vt:lpstr>
      <vt:lpstr>En route pour le Vieux-Montréal, vers cette exposition de photos!</vt:lpstr>
      <vt:lpstr>Qu’en dire maintenant, que retenir de cette sortie?</vt:lpstr>
      <vt:lpstr>À vous !</vt:lpstr>
      <vt:lpstr>Critères d’Évaluation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Press Photo</dc:title>
  <dc:creator>Décarie Geneviève</dc:creator>
  <cp:lastModifiedBy>Décarie Geneviève</cp:lastModifiedBy>
  <cp:revision>33</cp:revision>
  <dcterms:created xsi:type="dcterms:W3CDTF">2015-09-22T13:39:37Z</dcterms:created>
  <dcterms:modified xsi:type="dcterms:W3CDTF">2018-09-17T01:03:57Z</dcterms:modified>
</cp:coreProperties>
</file>