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4" r:id="rId6"/>
    <p:sldId id="261" r:id="rId7"/>
    <p:sldId id="259" r:id="rId8"/>
    <p:sldId id="262" r:id="rId9"/>
    <p:sldId id="263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BC55-EB6E-4F4C-87BB-7E0BADB0C623}" type="datetimeFigureOut">
              <a:rPr lang="fr-FR" smtClean="0"/>
              <a:pPr/>
              <a:t>12/05/2015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C3F2-1824-40F3-B4C9-3FCF1FF359F4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BC55-EB6E-4F4C-87BB-7E0BADB0C623}" type="datetimeFigureOut">
              <a:rPr lang="fr-FR" smtClean="0"/>
              <a:pPr/>
              <a:t>12/05/2015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C3F2-1824-40F3-B4C9-3FCF1FF359F4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BC55-EB6E-4F4C-87BB-7E0BADB0C623}" type="datetimeFigureOut">
              <a:rPr lang="fr-FR" smtClean="0"/>
              <a:pPr/>
              <a:t>12/05/2015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C3F2-1824-40F3-B4C9-3FCF1FF359F4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BC55-EB6E-4F4C-87BB-7E0BADB0C623}" type="datetimeFigureOut">
              <a:rPr lang="fr-FR" smtClean="0"/>
              <a:pPr/>
              <a:t>12/05/2015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C3F2-1824-40F3-B4C9-3FCF1FF359F4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BC55-EB6E-4F4C-87BB-7E0BADB0C623}" type="datetimeFigureOut">
              <a:rPr lang="fr-FR" smtClean="0"/>
              <a:pPr/>
              <a:t>12/05/2015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C3F2-1824-40F3-B4C9-3FCF1FF359F4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BC55-EB6E-4F4C-87BB-7E0BADB0C623}" type="datetimeFigureOut">
              <a:rPr lang="fr-FR" smtClean="0"/>
              <a:pPr/>
              <a:t>12/05/2015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C3F2-1824-40F3-B4C9-3FCF1FF359F4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BC55-EB6E-4F4C-87BB-7E0BADB0C623}" type="datetimeFigureOut">
              <a:rPr lang="fr-FR" smtClean="0"/>
              <a:pPr/>
              <a:t>12/05/2015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C3F2-1824-40F3-B4C9-3FCF1FF359F4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BC55-EB6E-4F4C-87BB-7E0BADB0C623}" type="datetimeFigureOut">
              <a:rPr lang="fr-FR" smtClean="0"/>
              <a:pPr/>
              <a:t>12/05/2015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C3F2-1824-40F3-B4C9-3FCF1FF359F4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BC55-EB6E-4F4C-87BB-7E0BADB0C623}" type="datetimeFigureOut">
              <a:rPr lang="fr-FR" smtClean="0"/>
              <a:pPr/>
              <a:t>12/05/2015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C3F2-1824-40F3-B4C9-3FCF1FF359F4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BC55-EB6E-4F4C-87BB-7E0BADB0C623}" type="datetimeFigureOut">
              <a:rPr lang="fr-FR" smtClean="0"/>
              <a:pPr/>
              <a:t>12/05/2015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C3F2-1824-40F3-B4C9-3FCF1FF359F4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BC55-EB6E-4F4C-87BB-7E0BADB0C623}" type="datetimeFigureOut">
              <a:rPr lang="fr-FR" smtClean="0"/>
              <a:pPr/>
              <a:t>12/05/2015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C3F2-1824-40F3-B4C9-3FCF1FF359F4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BC55-EB6E-4F4C-87BB-7E0BADB0C623}" type="datetimeFigureOut">
              <a:rPr lang="fr-FR" smtClean="0"/>
              <a:pPr/>
              <a:t>12/05/2015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7C3F2-1824-40F3-B4C9-3FCF1FF359F4}" type="slidenum">
              <a:rPr lang="fr-CA" smtClean="0"/>
              <a:pPr/>
              <a:t>‹N°›</a:t>
            </a:fld>
            <a:endParaRPr lang="fr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>
                <a:latin typeface="Copperplate Gothic Bold" pitchFamily="34" charset="0"/>
              </a:rPr>
              <a:t>Les sources de biais</a:t>
            </a:r>
            <a:endParaRPr lang="fr-CA" dirty="0">
              <a:latin typeface="Copperplate Gothic Bold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>
                <a:latin typeface="Copperplate Gothic Bold" pitchFamily="34" charset="0"/>
              </a:rPr>
              <a:t>Les sources de biais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697295"/>
          </a:xfrm>
        </p:spPr>
        <p:txBody>
          <a:bodyPr/>
          <a:lstStyle/>
          <a:p>
            <a:pPr>
              <a:buNone/>
            </a:pPr>
            <a:r>
              <a:rPr lang="fr-CA" dirty="0" smtClean="0"/>
              <a:t>	Les sources de biais sont différentes causes qui empêchent un échantillon d’être représentatif ou qui empêchent les résultats d’une étude d’être conformes à la réalité.</a:t>
            </a:r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500034" y="285728"/>
            <a:ext cx="8229600" cy="5626121"/>
          </a:xfrm>
        </p:spPr>
        <p:txBody>
          <a:bodyPr>
            <a:normAutofit/>
          </a:bodyPr>
          <a:lstStyle/>
          <a:p>
            <a:r>
              <a:rPr lang="fr-CA" dirty="0" smtClean="0"/>
              <a:t>Le merveilleux produit</a:t>
            </a:r>
          </a:p>
          <a:p>
            <a:pPr marL="0">
              <a:buNone/>
            </a:pPr>
            <a:r>
              <a:rPr lang="fr-CA" dirty="0" smtClean="0"/>
              <a:t>Lucia est responsable du stand d’une compagnie de friandise dans une foire commerciale. Elle décide de faire un sondage pour connaître l’opinion des gens sur un nouveau produit, le bonbon </a:t>
            </a:r>
            <a:r>
              <a:rPr lang="fr-CA" i="1" dirty="0" err="1" smtClean="0"/>
              <a:t>Caramax</a:t>
            </a:r>
            <a:r>
              <a:rPr lang="fr-CA" dirty="0" smtClean="0"/>
              <a:t>. Elle fait goûter le produit et pose quelques questions. Quand la réponse est favorable, elle approuve de la tête. Mais quand elle est défavorable, elle ajoute: « Ah oui? » ou encore: « Vous êtes sûr? ». Elle a conclu que 88% de la population aimait le </a:t>
            </a:r>
            <a:r>
              <a:rPr lang="fr-CA" i="1" dirty="0" err="1" smtClean="0"/>
              <a:t>Caramax</a:t>
            </a:r>
            <a:r>
              <a:rPr lang="fr-CA" dirty="0" smtClean="0"/>
              <a:t>.</a:t>
            </a:r>
            <a:endParaRPr lang="fr-CA" dirty="0"/>
          </a:p>
        </p:txBody>
      </p:sp>
      <p:sp>
        <p:nvSpPr>
          <p:cNvPr id="6" name="ZoneTexte 5"/>
          <p:cNvSpPr txBox="1"/>
          <p:nvPr/>
        </p:nvSpPr>
        <p:spPr>
          <a:xfrm>
            <a:off x="1714480" y="5857892"/>
            <a:ext cx="55721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dirty="0" smtClean="0">
                <a:solidFill>
                  <a:srgbClr val="FFFF00"/>
                </a:solidFill>
              </a:rPr>
              <a:t>Attitude du sondeur</a:t>
            </a:r>
            <a:endParaRPr lang="fr-CA" sz="4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4290"/>
            <a:ext cx="7115196" cy="5911873"/>
          </a:xfrm>
        </p:spPr>
        <p:txBody>
          <a:bodyPr/>
          <a:lstStyle/>
          <a:p>
            <a:r>
              <a:rPr lang="fr-CA" b="1" dirty="0" smtClean="0"/>
              <a:t>La propagande du général</a:t>
            </a:r>
          </a:p>
          <a:p>
            <a:pPr marL="0" indent="0">
              <a:buNone/>
            </a:pPr>
            <a:r>
              <a:rPr lang="fr-CA" sz="2800" dirty="0" smtClean="0"/>
              <a:t>Dans un certain pays, un général de </a:t>
            </a:r>
          </a:p>
          <a:p>
            <a:pPr marL="0" indent="0">
              <a:buNone/>
            </a:pPr>
            <a:r>
              <a:rPr lang="fr-CA" sz="2800" dirty="0" smtClean="0"/>
              <a:t>l’armée a pris le pouvoir par la force.</a:t>
            </a:r>
          </a:p>
          <a:p>
            <a:pPr marL="0" indent="0">
              <a:buNone/>
            </a:pPr>
            <a:r>
              <a:rPr lang="fr-CA" sz="2800" dirty="0" smtClean="0"/>
              <a:t>Lors d’un voyage à l’étranger, il montre </a:t>
            </a:r>
          </a:p>
          <a:p>
            <a:pPr marL="0" indent="0">
              <a:buNone/>
            </a:pPr>
            <a:r>
              <a:rPr lang="fr-CA" sz="2800" dirty="0" smtClean="0"/>
              <a:t>à la presse internationale un document </a:t>
            </a:r>
          </a:p>
          <a:p>
            <a:pPr marL="0" indent="0">
              <a:buNone/>
            </a:pPr>
            <a:r>
              <a:rPr lang="fr-CA" sz="2800" dirty="0" smtClean="0"/>
              <a:t>vidéo où un nombre imposant de</a:t>
            </a:r>
          </a:p>
          <a:p>
            <a:pPr marL="0" indent="0">
              <a:buNone/>
            </a:pPr>
            <a:r>
              <a:rPr lang="fr-CA" sz="2800" dirty="0" smtClean="0"/>
              <a:t>citoyens de son pays vantent ses mérites.</a:t>
            </a:r>
          </a:p>
          <a:p>
            <a:pPr marL="0" indent="0">
              <a:buNone/>
            </a:pPr>
            <a:r>
              <a:rPr lang="fr-CA" sz="2800" dirty="0" smtClean="0"/>
              <a:t>Sur cette vidéo, on constate que la plupart des intervenants sont des hommes entre 20 et 35 ans qui portent les cheveux courts.</a:t>
            </a:r>
            <a:endParaRPr lang="fr-CA" sz="2800" dirty="0"/>
          </a:p>
        </p:txBody>
      </p:sp>
      <p:pic>
        <p:nvPicPr>
          <p:cNvPr id="1026" name="Picture 2" descr="http://regardnaif.files.wordpress.com/2008/10/goebbels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214290"/>
            <a:ext cx="2504722" cy="3494087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785786" y="5357826"/>
            <a:ext cx="77867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800" dirty="0" smtClean="0">
                <a:solidFill>
                  <a:srgbClr val="FFFF00"/>
                </a:solidFill>
              </a:rPr>
              <a:t>Mauvais choix d’échantillon</a:t>
            </a:r>
            <a:endParaRPr lang="fr-CA" sz="4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200" dirty="0" smtClean="0"/>
              <a:t>Un peu d’histoire…</a:t>
            </a:r>
            <a:endParaRPr lang="fr-CA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6043626" cy="4525963"/>
          </a:xfrm>
        </p:spPr>
        <p:txBody>
          <a:bodyPr/>
          <a:lstStyle/>
          <a:p>
            <a:pPr marL="0">
              <a:buNone/>
            </a:pPr>
            <a:r>
              <a:rPr lang="fr-CA" dirty="0" smtClean="0"/>
              <a:t>Joseph Paul Goebbels, un excellent orateur qui connaissait à fond les techniques de manipulation de masses, répandit en Allemagne l’idée de nazisme, qui conduisit à la Deuxième Guerre mondiale.</a:t>
            </a:r>
            <a:endParaRPr lang="fr-CA" dirty="0"/>
          </a:p>
        </p:txBody>
      </p:sp>
      <p:pic>
        <p:nvPicPr>
          <p:cNvPr id="4" name="Picture 2" descr="http://regardnaif.files.wordpress.com/2008/10/goebbels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1500174"/>
            <a:ext cx="2504722" cy="34940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r>
              <a:rPr lang="fr-CA" dirty="0" smtClean="0"/>
              <a:t>Une augmentation fulgurante!</a:t>
            </a:r>
          </a:p>
          <a:p>
            <a:pPr>
              <a:buNone/>
            </a:pPr>
            <a:r>
              <a:rPr lang="fr-CA" dirty="0" smtClean="0"/>
              <a:t>Voici le graphique accompagnant un article publié dans un quotidien suisse.</a:t>
            </a:r>
            <a:endParaRPr lang="fr-CA" dirty="0"/>
          </a:p>
        </p:txBody>
      </p:sp>
      <p:pic>
        <p:nvPicPr>
          <p:cNvPr id="1026" name="Picture 2" descr="http://pikereplik.unblog.fr/files/2009/11/chomagegrap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214554"/>
            <a:ext cx="3818191" cy="4357718"/>
          </a:xfrm>
          <a:prstGeom prst="rect">
            <a:avLst/>
          </a:prstGeom>
          <a:noFill/>
        </p:spPr>
      </p:pic>
      <p:sp>
        <p:nvSpPr>
          <p:cNvPr id="7" name="ZoneTexte 6"/>
          <p:cNvSpPr txBox="1"/>
          <p:nvPr/>
        </p:nvSpPr>
        <p:spPr>
          <a:xfrm>
            <a:off x="4929190" y="2428868"/>
            <a:ext cx="421481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000" dirty="0" smtClean="0">
                <a:solidFill>
                  <a:schemeClr val="bg1"/>
                </a:solidFill>
              </a:rPr>
              <a:t>Mauvaise représentation des données:</a:t>
            </a:r>
          </a:p>
          <a:p>
            <a:r>
              <a:rPr lang="fr-CA" sz="4000" dirty="0" smtClean="0">
                <a:solidFill>
                  <a:srgbClr val="FFFF00"/>
                </a:solidFill>
              </a:rPr>
              <a:t>Graphique trompeur</a:t>
            </a:r>
            <a:endParaRPr lang="fr-CA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0"/>
            <a:ext cx="8229600" cy="2411411"/>
          </a:xfrm>
        </p:spPr>
        <p:txBody>
          <a:bodyPr/>
          <a:lstStyle/>
          <a:p>
            <a:r>
              <a:rPr lang="fr-CA" dirty="0" smtClean="0"/>
              <a:t>Quelques questions insidieuses</a:t>
            </a:r>
            <a:endParaRPr lang="fr-CA" dirty="0"/>
          </a:p>
        </p:txBody>
      </p:sp>
      <p:sp>
        <p:nvSpPr>
          <p:cNvPr id="6" name="ZoneTexte 5"/>
          <p:cNvSpPr txBox="1"/>
          <p:nvPr/>
        </p:nvSpPr>
        <p:spPr>
          <a:xfrm>
            <a:off x="571472" y="714356"/>
            <a:ext cx="8001056" cy="2677656"/>
          </a:xfrm>
          <a:prstGeom prst="rect">
            <a:avLst/>
          </a:prstGeom>
          <a:noFill/>
          <a:ln cmpd="dbl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fr-CA" sz="2400" dirty="0" smtClean="0"/>
              <a:t>Ne croyez-vous pas que les jeunes devraient avoir le droit de vote à 16 ans?</a:t>
            </a:r>
          </a:p>
          <a:p>
            <a:pPr marL="342900" indent="-342900">
              <a:buAutoNum type="arabicParenR"/>
            </a:pPr>
            <a:r>
              <a:rPr lang="fr-CA" sz="2400" dirty="0" smtClean="0"/>
              <a:t>Devrait-on enfin abolir l’interprétation des hymnes nationaux lors d’événements sportifs?</a:t>
            </a:r>
          </a:p>
          <a:p>
            <a:pPr marL="342900" indent="-342900">
              <a:buAutoNum type="arabicParenR"/>
            </a:pPr>
            <a:r>
              <a:rPr lang="fr-CA" sz="2400" dirty="0" smtClean="0"/>
              <a:t>Quel est votre revenu?</a:t>
            </a:r>
          </a:p>
          <a:p>
            <a:pPr marL="342900" indent="-342900">
              <a:buAutoNum type="arabicParenR"/>
            </a:pPr>
            <a:r>
              <a:rPr lang="fr-CA" sz="2400" dirty="0" smtClean="0"/>
              <a:t>Êtes-vous rétrograde?</a:t>
            </a:r>
          </a:p>
          <a:p>
            <a:pPr marL="342900" indent="-342900">
              <a:buAutoNum type="arabicParenR"/>
            </a:pPr>
            <a:r>
              <a:rPr lang="fr-CA" sz="2400" dirty="0" smtClean="0"/>
              <a:t>Quel est votre joueur de boulingrin préféré?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57126" y="4071942"/>
            <a:ext cx="87868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dirty="0" smtClean="0">
                <a:solidFill>
                  <a:srgbClr val="FFFF00"/>
                </a:solidFill>
              </a:rPr>
              <a:t>Mauvaise formulation des questions</a:t>
            </a:r>
            <a:endParaRPr lang="fr-CA" sz="4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285728"/>
            <a:ext cx="5972188" cy="5626121"/>
          </a:xfrm>
        </p:spPr>
        <p:txBody>
          <a:bodyPr>
            <a:normAutofit lnSpcReduction="10000"/>
          </a:bodyPr>
          <a:lstStyle/>
          <a:p>
            <a:r>
              <a:rPr lang="fr-CA" dirty="0" smtClean="0"/>
              <a:t>La guerre des experts</a:t>
            </a:r>
          </a:p>
          <a:p>
            <a:pPr>
              <a:buNone/>
            </a:pPr>
            <a:endParaRPr lang="fr-CA" dirty="0" smtClean="0"/>
          </a:p>
          <a:p>
            <a:pPr marL="0">
              <a:buNone/>
            </a:pPr>
            <a:r>
              <a:rPr lang="fr-CA" dirty="0" smtClean="0"/>
              <a:t>En 1980, deux jours avant le premier référendum sur la souveraineté du Québec, un journal avait publié un sondage dans lequel il prévoyait que le oui l’emporterait en obtenant 52,5% des votes. Lors du référendum, cette option n’a eu que 40,5% des voix!</a:t>
            </a:r>
            <a:endParaRPr lang="fr-CA" dirty="0"/>
          </a:p>
        </p:txBody>
      </p:sp>
      <p:pic>
        <p:nvPicPr>
          <p:cNvPr id="2050" name="Picture 2" descr="http://blog.lesinsoumis.org/wp-content/uploads/2009/12/levesqu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785794"/>
            <a:ext cx="2667000" cy="268605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6357950" y="3429000"/>
            <a:ext cx="2571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i="1" dirty="0" smtClean="0"/>
              <a:t>René Lévesque , premier ministre du Québec lors du premier référendum sur la souverainet</a:t>
            </a:r>
            <a:r>
              <a:rPr lang="fr-CA" dirty="0" smtClean="0"/>
              <a:t>é.</a:t>
            </a:r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>
              <a:buNone/>
            </a:pPr>
            <a:r>
              <a:rPr lang="fr-CA" dirty="0" smtClean="0"/>
              <a:t>Voici quelques données sur ce sondage: </a:t>
            </a:r>
          </a:p>
          <a:p>
            <a:pPr>
              <a:buNone/>
            </a:pPr>
            <a:r>
              <a:rPr lang="fr-CA" dirty="0" smtClean="0"/>
              <a:t>Oui: 309</a:t>
            </a:r>
          </a:p>
          <a:p>
            <a:pPr>
              <a:buNone/>
            </a:pPr>
            <a:r>
              <a:rPr lang="fr-CA" dirty="0" smtClean="0"/>
              <a:t>Non: 279 </a:t>
            </a:r>
          </a:p>
          <a:p>
            <a:pPr>
              <a:buNone/>
            </a:pPr>
            <a:r>
              <a:rPr lang="fr-CA" dirty="0" smtClean="0"/>
              <a:t>Indécis: 71</a:t>
            </a:r>
          </a:p>
          <a:p>
            <a:pPr>
              <a:buNone/>
            </a:pPr>
            <a:r>
              <a:rPr lang="fr-CA" dirty="0" smtClean="0"/>
              <a:t>Pas de réponse: 106. </a:t>
            </a:r>
          </a:p>
          <a:p>
            <a:pPr marL="0">
              <a:buNone/>
            </a:pPr>
            <a:r>
              <a:rPr lang="fr-CA" dirty="0" smtClean="0"/>
              <a:t>On avait effectué 765 entrevues téléphoniques à partir d’un échantillon de 1200 personnes choisies au hasard.</a:t>
            </a:r>
            <a:endParaRPr lang="fr-CA" dirty="0"/>
          </a:p>
        </p:txBody>
      </p:sp>
      <p:sp>
        <p:nvSpPr>
          <p:cNvPr id="4" name="ZoneTexte 3"/>
          <p:cNvSpPr txBox="1"/>
          <p:nvPr/>
        </p:nvSpPr>
        <p:spPr>
          <a:xfrm>
            <a:off x="1643042" y="5572140"/>
            <a:ext cx="7143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dirty="0" smtClean="0">
                <a:solidFill>
                  <a:srgbClr val="FFFF00"/>
                </a:solidFill>
              </a:rPr>
              <a:t>Taux de réponse trop faible</a:t>
            </a:r>
            <a:endParaRPr lang="fr-CA" sz="4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380</Words>
  <Application>Microsoft Office PowerPoint</Application>
  <PresentationFormat>Affichage à l'écran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Les sources de biais</vt:lpstr>
      <vt:lpstr>Les sources de biais</vt:lpstr>
      <vt:lpstr>Présentation PowerPoint</vt:lpstr>
      <vt:lpstr>Présentation PowerPoint</vt:lpstr>
      <vt:lpstr>Un peu d’histoire…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sources de biais</dc:title>
  <dc:creator>sauveb</dc:creator>
  <cp:lastModifiedBy>Sauvé Brigitte</cp:lastModifiedBy>
  <cp:revision>14</cp:revision>
  <dcterms:created xsi:type="dcterms:W3CDTF">2010-04-14T17:15:32Z</dcterms:created>
  <dcterms:modified xsi:type="dcterms:W3CDTF">2015-05-12T11:12:24Z</dcterms:modified>
</cp:coreProperties>
</file>