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77" r:id="rId1"/>
  </p:sldMasterIdLst>
  <p:notesMasterIdLst>
    <p:notesMasterId r:id="rId17"/>
  </p:notesMasterIdLst>
  <p:sldIdLst>
    <p:sldId id="256" r:id="rId2"/>
    <p:sldId id="269" r:id="rId3"/>
    <p:sldId id="258" r:id="rId4"/>
    <p:sldId id="259" r:id="rId5"/>
    <p:sldId id="266" r:id="rId6"/>
    <p:sldId id="270" r:id="rId7"/>
    <p:sldId id="275" r:id="rId8"/>
    <p:sldId id="264" r:id="rId9"/>
    <p:sldId id="278" r:id="rId10"/>
    <p:sldId id="276" r:id="rId11"/>
    <p:sldId id="277" r:id="rId12"/>
    <p:sldId id="274" r:id="rId13"/>
    <p:sldId id="265" r:id="rId14"/>
    <p:sldId id="273" r:id="rId15"/>
    <p:sldId id="267" r:id="rId16"/>
  </p:sldIdLst>
  <p:sldSz cx="9144000" cy="5143500" type="screen16x9"/>
  <p:notesSz cx="6858000" cy="9144000"/>
  <p:embeddedFontLst>
    <p:embeddedFont>
      <p:font typeface="Book Antiqua" panose="02040602050305030304" pitchFamily="18" charset="0"/>
      <p:regular r:id="rId18"/>
      <p:bold r:id="rId19"/>
      <p:italic r:id="rId20"/>
      <p:boldItalic r:id="rId21"/>
    </p:embeddedFont>
    <p:embeddedFont>
      <p:font typeface="Trebuchet MS" panose="020B0603020202020204" pitchFamily="34" charset="0"/>
      <p:regular r:id="rId22"/>
      <p:bold r:id="rId23"/>
      <p:italic r:id="rId24"/>
      <p:boldItalic r:id="rId25"/>
    </p:embeddedFont>
    <p:embeddedFont>
      <p:font typeface="Tw Cen MT" panose="020B0602020104020603" pitchFamily="34" charset="0"/>
      <p:regular r:id="rId26"/>
      <p:bold r:id="rId27"/>
      <p:italic r:id="rId28"/>
      <p:boldItalic r:id="rId29"/>
    </p:embeddedFont>
    <p:embeddedFont>
      <p:font typeface="Wingdings 3" panose="05040102010807070707" pitchFamily="18" charset="2"/>
      <p:regular r:id="rId3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6425" autoAdjust="0"/>
  </p:normalViewPr>
  <p:slideViewPr>
    <p:cSldViewPr snapToGrid="0">
      <p:cViewPr varScale="1">
        <p:scale>
          <a:sx n="73" d="100"/>
          <a:sy n="73" d="100"/>
        </p:scale>
        <p:origin x="1080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7648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arone Marcello" userId="a56f6ea4-b089-40f9-b83f-beac978464ac" providerId="ADAL" clId="{459D11B8-DD48-4794-A556-9B3DEA748532}"/>
    <pc:docChg chg="modSld">
      <pc:chgData name="Scarone Marcello" userId="a56f6ea4-b089-40f9-b83f-beac978464ac" providerId="ADAL" clId="{459D11B8-DD48-4794-A556-9B3DEA748532}" dt="2023-11-09T21:56:12.488" v="14" actId="5793"/>
      <pc:docMkLst>
        <pc:docMk/>
      </pc:docMkLst>
      <pc:sldChg chg="modSp mod">
        <pc:chgData name="Scarone Marcello" userId="a56f6ea4-b089-40f9-b83f-beac978464ac" providerId="ADAL" clId="{459D11B8-DD48-4794-A556-9B3DEA748532}" dt="2023-11-09T21:56:12.488" v="14" actId="5793"/>
        <pc:sldMkLst>
          <pc:docMk/>
          <pc:sldMk cId="339324629" sldId="267"/>
        </pc:sldMkLst>
        <pc:spChg chg="mod">
          <ac:chgData name="Scarone Marcello" userId="a56f6ea4-b089-40f9-b83f-beac978464ac" providerId="ADAL" clId="{459D11B8-DD48-4794-A556-9B3DEA748532}" dt="2023-11-09T21:56:12.488" v="14" actId="5793"/>
          <ac:spMkLst>
            <pc:docMk/>
            <pc:sldMk cId="339324629" sldId="267"/>
            <ac:spMk id="3" creationId="{F6055C21-FC57-C2D5-E1E0-AE23B43FCADE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3T02:34:23.9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1 524 24575,'1'5'0,"0"1"0,0-1 0,0 1 0,1-1 0,0 0 0,0 1 0,5 8 0,6 16 0,-10-22 0,0 0 0,0 0 0,1-1 0,0 1 0,0-1 0,1 0 0,0-1 0,8 10 0,-12-15 0,-1 0 0,1-1 0,-1 1 0,1-1 0,-1 1 0,1-1 0,-1 1 0,1-1 0,0 0 0,-1 1 0,1-1 0,0 0 0,-1 1 0,1-1 0,0 0 0,-1 0 0,1 0 0,0 1 0,0-1 0,-1 0 0,1 0 0,0 0 0,-1 0 0,1 0 0,0-1 0,0 1 0,-1 0 0,1 0 0,0 0 0,0-1 0,-1 1 0,1 0 0,-1-1 0,1 1 0,0 0 0,-1-1 0,1 1 0,-1-1 0,1 1 0,0-1 0,-1 1 0,0-1 0,1 1 0,-1-1 0,1 0 0,-1 1 0,0-1 0,1-1 0,3-5 0,0 0 0,-1-1 0,4-12 0,-4 11 0,8-16 0,27-46 0,-17 35 0,74-109 0,-43 68 0,-19 27 130,89-139-1625,-103 156-5331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C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f0d82884b9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f0d82884b9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6161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f0d82884b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f0d82884b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31852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f5cd5660d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f5cd5660d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endParaRPr b="1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f5cd5660d7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f5cd5660d7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/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88469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75432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33009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0680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27760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79245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5536353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49393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110291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637715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4747210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338431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5333457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517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4429524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2434429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23130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629136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1890301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97597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7970592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3215578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552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arcello.scarone@sainteanne.ca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iusss-ouestmtl.gouv.qc.ca/en/volunteering-foundations/volunteerin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gill.ca/branches/programs/explore-mcgil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mcgill.ca/undergraduate-admissions/visit/campus-tour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Program: 1st official meeting 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admission</a:t>
            </a:r>
            <a:b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159657" y="3853004"/>
            <a:ext cx="11412963" cy="4167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2023-2025</a:t>
            </a:r>
            <a:endParaRPr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7052495-E95A-B586-F576-8684EB6F86D2}"/>
              </a:ext>
            </a:extLst>
          </p:cNvPr>
          <p:cNvSpPr txBox="1"/>
          <p:nvPr/>
        </p:nvSpPr>
        <p:spPr>
          <a:xfrm>
            <a:off x="2286000" y="24182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b="0" dirty="0">
                <a:effectLst/>
              </a:rPr>
              <a:t> </a:t>
            </a:r>
            <a:endParaRPr lang="fr-CA" dirty="0"/>
          </a:p>
        </p:txBody>
      </p:sp>
      <p:pic>
        <p:nvPicPr>
          <p:cNvPr id="1026" name="Picture 2" descr="371,190 Congratulations Illustrations &amp; Clip Art - iStock">
            <a:extLst>
              <a:ext uri="{FF2B5EF4-FFF2-40B4-BE49-F238E27FC236}">
                <a16:creationId xmlns:a16="http://schemas.microsoft.com/office/drawing/2014/main" id="{C60822C8-7383-A615-1848-262D9C188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454" y="3080085"/>
            <a:ext cx="4680410" cy="187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BC0F6B8-175B-D1CF-ED8C-2101AE4C4F5A}"/>
              </a:ext>
            </a:extLst>
          </p:cNvPr>
          <p:cNvSpPr txBox="1"/>
          <p:nvPr/>
        </p:nvSpPr>
        <p:spPr>
          <a:xfrm>
            <a:off x="216384" y="1506425"/>
            <a:ext cx="8711231" cy="3983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You are required to keep a portfolio of your achievements of all requirements while you participate in this program.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0000"/>
              </a:lnSpc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The portfolio should include photos and videos of events attended, and work done related to each requirement.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0000"/>
              </a:lnSpc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It is recommended to use a website to demonstrate these accomplishments. For example, Weebly, </a:t>
            </a:r>
            <a:r>
              <a:rPr lang="en-CA" sz="1200" kern="1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Wix</a:t>
            </a: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, or </a:t>
            </a:r>
            <a:r>
              <a:rPr lang="en-CA" sz="1200" kern="1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Worldpress</a:t>
            </a: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09880" indent="-171450">
              <a:lnSpc>
                <a:spcPct val="11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The portfolio should contain the following: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Presentation page that includes information such as: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Who you are and a photo.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Subjects of interests, etc. 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It is suggested that you use exerts from your letter of interest presented when admitted into the program.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052830">
              <a:lnSpc>
                <a:spcPct val="110000"/>
              </a:lnSpc>
              <a:spcAft>
                <a:spcPts val="1000"/>
              </a:spcAft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DE33321B-3FB7-0F0C-89B3-7B0FEDFD1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00" y="-86263"/>
            <a:ext cx="8222100" cy="534838"/>
          </a:xfrm>
        </p:spPr>
        <p:txBody>
          <a:bodyPr>
            <a:normAutofit fontScale="90000"/>
          </a:bodyPr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Portfolio (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BF42F35-FF39-B582-4C12-A71EAB34C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94892" y="448575"/>
            <a:ext cx="10519051" cy="4433976"/>
          </a:xfrm>
        </p:spPr>
        <p:txBody>
          <a:bodyPr>
            <a:normAutofit/>
          </a:bodyPr>
          <a:lstStyle/>
          <a:p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215577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9A6731-2BA3-56E6-4277-D068337F8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50" y="0"/>
            <a:ext cx="8826600" cy="602700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Portfolio (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41A20AB-AE15-5230-C961-87B13FD427FF}"/>
              </a:ext>
            </a:extLst>
          </p:cNvPr>
          <p:cNvSpPr txBox="1"/>
          <p:nvPr/>
        </p:nvSpPr>
        <p:spPr>
          <a:xfrm>
            <a:off x="49125" y="602700"/>
            <a:ext cx="9045749" cy="4365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Links to a new web page for each of the requirements of this program: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fr-CA" sz="1400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Social science </a:t>
            </a:r>
            <a:r>
              <a:rPr lang="fr-CA" sz="1400" kern="1200" dirty="0" err="1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conference</a:t>
            </a:r>
            <a:r>
              <a:rPr lang="fr-CA" sz="1400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(s), </a:t>
            </a:r>
            <a:r>
              <a:rPr lang="fr-CA" sz="1400" kern="1200" dirty="0" err="1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Filed</a:t>
            </a:r>
            <a:r>
              <a:rPr lang="fr-CA" sz="1400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 Trips, </a:t>
            </a:r>
            <a:r>
              <a:rPr lang="fr-CA" sz="1400" kern="1200" dirty="0" err="1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etc</a:t>
            </a:r>
            <a:endParaRPr lang="fr-CA" sz="1400" kern="1200" dirty="0">
              <a:solidFill>
                <a:srgbClr val="0D0D0D"/>
              </a:solidFill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Community volunteering involvement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Student for a day, etc.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You are also strongly encouraged to add links that will provide an overview of your academic accomplishments over the years. Theses links could include: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Cool social science assignments done at </a:t>
            </a:r>
            <a:r>
              <a:rPr lang="en-CA" sz="1400" kern="1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CiSA</a:t>
            </a: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 (as part of regular courses)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Other involvement(s) or contribution(s) at the college (student council activities, etc.)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Other significant projects realized in other courses.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900"/>
              </a:spcAft>
              <a:buFont typeface="Symbol" panose="05050102010706020507" pitchFamily="18" charset="2"/>
              <a:buChar char=""/>
            </a:pPr>
            <a:r>
              <a:rPr lang="fr-CA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Deadline: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be completed before graduation.</a:t>
            </a:r>
            <a:r>
              <a:rPr lang="fr-CA" sz="1400" kern="1200" dirty="0">
                <a:solidFill>
                  <a:srgbClr val="000000"/>
                </a:solidFill>
                <a:latin typeface="Tw Cen MT" panose="020B06020201040206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and updated regularly.</a:t>
            </a:r>
            <a:endParaRPr lang="fr-CA" sz="1400" kern="1200" dirty="0"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b="1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Deliverable / Expectations:</a:t>
            </a:r>
            <a:endParaRPr lang="fr-CA" sz="1400" kern="1200" dirty="0"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kern="1200" dirty="0"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The development of the portfolio is an ongoing process.  </a:t>
            </a:r>
            <a:endParaRPr lang="fr-CA" sz="1400" kern="1200" dirty="0"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400" kern="1200" dirty="0"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It should be created at the beginning of your program, </a:t>
            </a:r>
            <a:endParaRPr lang="fr-CA" sz="1400" dirty="0"/>
          </a:p>
        </p:txBody>
      </p:sp>
    </p:spTree>
    <p:extLst>
      <p:ext uri="{BB962C8B-B14F-4D97-AF65-F5344CB8AC3E}">
        <p14:creationId xmlns:p14="http://schemas.microsoft.com/office/powerpoint/2010/main" val="2266944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do today before leaving: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1"/>
          </p:nvPr>
        </p:nvSpPr>
        <p:spPr>
          <a:xfrm>
            <a:off x="819150" y="1624249"/>
            <a:ext cx="7505700" cy="31013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233A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Create a portfolio on a website and send me the link via MIO.</a:t>
            </a:r>
            <a:endParaRPr sz="3200" b="1" dirty="0">
              <a:solidFill>
                <a:srgbClr val="233A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3200" b="1" dirty="0">
              <a:solidFill>
                <a:srgbClr val="233A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649D3A-A817-C2E9-AC52-C5529C93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Meetings: at least once or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twice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endParaRPr lang="fr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93A77B-9284-ECF0-F292-E68C221AEE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Wednesdays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: To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dates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sent to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the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fr-CA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5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819150" y="56435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do before our next meeting (beginning of January):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1"/>
          </p:nvPr>
        </p:nvSpPr>
        <p:spPr>
          <a:xfrm>
            <a:off x="819149" y="1653850"/>
            <a:ext cx="8255839" cy="34896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indent="-357822">
              <a:spcBef>
                <a:spcPts val="120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-CA" sz="3300" dirty="0" err="1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Creation</a:t>
            </a:r>
            <a:r>
              <a:rPr lang="fr-CA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of portfolio </a:t>
            </a:r>
          </a:p>
          <a:p>
            <a:pPr marL="457200" lvl="0" indent="-357822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Integrative project research question, background research (reading of academic research articles); start looking for internships + send e-mails (lots of them) cc’ me: </a:t>
            </a:r>
            <a:r>
              <a:rPr lang="en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  <a:hlinkClick r:id="rId3"/>
              </a:rPr>
              <a:t>marcello.scarone@sainteanne.ca</a:t>
            </a:r>
            <a:r>
              <a:rPr lang="en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+ have a PLAN B</a:t>
            </a:r>
          </a:p>
          <a:p>
            <a:pPr marL="457200" lvl="0" indent="-357822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endParaRPr lang="en" sz="33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-35782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Find and sign up for volunteering opportunities to fulfill minimum 20 hours</a:t>
            </a: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33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33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-35782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Find and sign up for a conference or workshop</a:t>
            </a: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33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33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-35782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-CA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L</a:t>
            </a:r>
            <a:r>
              <a:rPr lang="en" sz="33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ook up student for a day</a:t>
            </a:r>
            <a:endParaRPr sz="33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700" dirty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Encre 1">
                <a:extLst>
                  <a:ext uri="{FF2B5EF4-FFF2-40B4-BE49-F238E27FC236}">
                    <a16:creationId xmlns:a16="http://schemas.microsoft.com/office/drawing/2014/main" id="{612A62FF-6915-4F32-0B80-7F218A5DA618}"/>
                  </a:ext>
                </a:extLst>
              </p14:cNvPr>
              <p14:cNvContentPartPr/>
              <p14:nvPr/>
            </p14:nvContentPartPr>
            <p14:xfrm>
              <a:off x="2533499" y="1737918"/>
              <a:ext cx="186480" cy="248040"/>
            </p14:xfrm>
          </p:contentPart>
        </mc:Choice>
        <mc:Fallback xmlns="">
          <p:pic>
            <p:nvPicPr>
              <p:cNvPr id="2" name="Encre 1">
                <a:extLst>
                  <a:ext uri="{FF2B5EF4-FFF2-40B4-BE49-F238E27FC236}">
                    <a16:creationId xmlns:a16="http://schemas.microsoft.com/office/drawing/2014/main" id="{612A62FF-6915-4F32-0B80-7F218A5DA61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24859" y="1728918"/>
                <a:ext cx="204120" cy="265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F679F5-C4E0-FEED-9581-E98518FE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055C21-FC57-C2D5-E1E0-AE23B43FC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A" sz="36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Sizes for</a:t>
            </a:r>
          </a:p>
          <a:p>
            <a:pPr marL="114300" indent="0">
              <a:buNone/>
            </a:pPr>
            <a:r>
              <a:rPr lang="fr-CA" sz="36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Hoodies!</a:t>
            </a:r>
            <a:endParaRPr lang="fr-CA" sz="36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69F5781-0A08-9880-75DE-B23515B19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972" y="2245428"/>
            <a:ext cx="21717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24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AE6C2-8AF7-C393-3757-99F2BFBB7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22nd 2023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F4EFED-3D3F-A1F0-7EFF-596DF54B0C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expectations/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endParaRPr lang="fr-CA" sz="32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talk: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Conferences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Volunteer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Integrative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meetings- </a:t>
            </a:r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do</a:t>
            </a:r>
          </a:p>
          <a:p>
            <a:r>
              <a:rPr lang="fr-CA" sz="3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Sizing</a:t>
            </a:r>
            <a:r>
              <a:rPr lang="fr-CA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72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60950" y="-585253"/>
            <a:ext cx="8222100" cy="13066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311700" y="721422"/>
            <a:ext cx="8520600" cy="42223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Social Science students will have to maintain an overall average of approximately </a:t>
            </a:r>
            <a:r>
              <a:rPr lang="en-US" sz="1800" b="1" u="sng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85%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 all their science courses combined throughout their two years at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CiSA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 (except Math 75%)</a:t>
            </a:r>
          </a:p>
          <a:p>
            <a:endParaRPr lang="en-US"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Attend 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 least one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social science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workshop or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as : 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Model UN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debates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Business /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case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competitions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Forum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Etudiant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Quebec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or Forum for Young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Canadians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(in Ottawa)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1200"/>
              </a:spcBef>
              <a:buClr>
                <a:schemeClr val="dk1"/>
              </a:buClr>
              <a:buSzPct val="78571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Jeux des sciences humaines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Collégial en affaires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Model NATO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CSQ-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Juripop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MOOT Court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endParaRPr sz="18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471900" y="86264"/>
            <a:ext cx="8222100" cy="72461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311700" y="879894"/>
            <a:ext cx="8520600" cy="42636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involved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CA" sz="1800" b="1" u="sng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CA" sz="1800" b="1" u="sng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 science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as :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participate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an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trip (UN in New York,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Parliament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Ottawa, Europe)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attend a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 post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open house or ‘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for a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’ program 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fr-CA" sz="18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requirement</a:t>
            </a:r>
            <a:r>
              <a:rPr lang="fr-CA" sz="18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not a suggestion 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slide 7)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obtain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the ‘UN Association of Canada’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attend ACFAS</a:t>
            </a:r>
            <a:endParaRPr sz="18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portfolio </a:t>
            </a: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of all Social Sciences </a:t>
            </a:r>
            <a:r>
              <a:rPr lang="fr-CA" sz="18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CA" sz="18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CA" sz="18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slide 10)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part in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CISA's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tutoring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program OR do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volunteer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/social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(at least 20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social science) *(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slide 7)</a:t>
            </a:r>
            <a:endParaRPr sz="1800" b="1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-CA" sz="18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Write a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publishable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for the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Integrative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Project or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CiSA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Journal or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publications (not </a:t>
            </a:r>
            <a:r>
              <a:rPr lang="fr-CA" sz="18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mandatory</a:t>
            </a:r>
            <a:r>
              <a:rPr lang="fr-CA" sz="18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BB3FD-3D99-2145-5872-FF709932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00" y="0"/>
            <a:ext cx="8222100" cy="627017"/>
          </a:xfrm>
        </p:spPr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EA11E9-1306-C98E-E1EF-B20E1D1EE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900" y="627017"/>
            <a:ext cx="8222100" cy="4002258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addition to high academic standards, the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Social Science coordinator reserves the right to remove an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Student from the certification at any time.</a:t>
            </a:r>
          </a:p>
          <a:p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that could lead to a removal: academic dishonesty, poor ethical values, tardiness, absenteeism, disruptive behavior in class, failure to meet deadlines, etc.</a:t>
            </a:r>
            <a:endParaRPr lang="fr-CA" sz="28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21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1A736-C35D-9F34-4F88-84302153A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50" y="0"/>
            <a:ext cx="8826600" cy="602700"/>
          </a:xfrm>
        </p:spPr>
        <p:txBody>
          <a:bodyPr>
            <a:normAutofit/>
          </a:bodyPr>
          <a:lstStyle/>
          <a:p>
            <a:pPr algn="ctr"/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Volunteering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at least 20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endParaRPr lang="fr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D778ED-C9AA-8E22-4FC5-D3DD24D191D7}"/>
              </a:ext>
            </a:extLst>
          </p:cNvPr>
          <p:cNvSpPr txBox="1"/>
          <p:nvPr/>
        </p:nvSpPr>
        <p:spPr>
          <a:xfrm>
            <a:off x="474650" y="931159"/>
            <a:ext cx="8547430" cy="4474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52830" indent="-457200">
              <a:lnSpc>
                <a:spcPct val="110000"/>
              </a:lnSpc>
              <a:spcAft>
                <a:spcPts val="900"/>
              </a:spcAft>
            </a:pPr>
            <a:r>
              <a:rPr lang="en-CA" sz="12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wentieth Century"/>
              </a:rPr>
              <a:t> </a:t>
            </a:r>
            <a:endParaRPr lang="fr-CA" sz="1150" dirty="0">
              <a:effectLst/>
              <a:latin typeface="Twentieth Century"/>
              <a:ea typeface="Twentieth Century"/>
              <a:cs typeface="Twentieth Century"/>
            </a:endParaRPr>
          </a:p>
          <a:p>
            <a:pPr marL="342900" lvl="0" indent="-342900">
              <a:lnSpc>
                <a:spcPct val="115000"/>
              </a:lnSpc>
              <a:spcAft>
                <a:spcPts val="900"/>
              </a:spcAft>
              <a:buFont typeface="Arial" panose="020B0604020202020204" pitchFamily="34" charset="0"/>
              <a:buChar char="●"/>
            </a:pPr>
            <a:r>
              <a:rPr lang="en-CA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Deadline:</a:t>
            </a:r>
            <a:endParaRPr lang="fr-CA" sz="16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15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Must be completed before graduation to be included in your portfolio.</a:t>
            </a:r>
            <a:endParaRPr lang="fr-CA" sz="1600" dirty="0">
              <a:effectLst/>
              <a:latin typeface="Twentieth Century"/>
              <a:ea typeface="Twentieth Century"/>
              <a:cs typeface="Twentieth Century"/>
            </a:endParaRPr>
          </a:p>
          <a:p>
            <a:pPr marL="342900" lvl="0" indent="-342900">
              <a:lnSpc>
                <a:spcPct val="110000"/>
              </a:lnSpc>
              <a:spcAft>
                <a:spcPts val="900"/>
              </a:spcAft>
              <a:buFont typeface="Arial" panose="020B0604020202020204" pitchFamily="34" charset="0"/>
              <a:buChar char="●"/>
            </a:pPr>
            <a:r>
              <a:rPr lang="en-CA" sz="16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Deliverable / Expectations:</a:t>
            </a:r>
            <a:endParaRPr lang="fr-CA" sz="16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Keep any official documents given.</a:t>
            </a:r>
            <a:endParaRPr lang="fr-CA" sz="160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Write at least one small blog entry (350 words) in your portfolio – can add more </a:t>
            </a:r>
            <a:endParaRPr lang="fr-CA" sz="160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Take pictures (and/or videos) of yourself at the site and include in your portfolio.</a:t>
            </a:r>
            <a:endParaRPr lang="fr-CA" sz="160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Provide a contact name with email and/or phone number.</a:t>
            </a:r>
            <a:endParaRPr lang="en-CA" dirty="0">
              <a:latin typeface="Times New Roman" panose="02020603050405020304" pitchFamily="18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dirty="0"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Example: </a:t>
            </a:r>
          </a:p>
          <a:p>
            <a:pPr marL="457200" lvl="1">
              <a:lnSpc>
                <a:spcPct val="110000"/>
              </a:lnSpc>
              <a:spcAft>
                <a:spcPts val="900"/>
              </a:spcAft>
            </a:pPr>
            <a:r>
              <a:rPr lang="fr-CA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https://ciusss-ouestmtl.gouv.qc.ca/en/volunteering-foundations/volunteering/</a:t>
            </a:r>
            <a:endParaRPr lang="en-CA" dirty="0">
              <a:latin typeface="Times New Roman" panose="02020603050405020304" pitchFamily="18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endParaRPr lang="fr-CA" sz="115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4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F388C-FBBB-17C7-96F0-58ED18DA5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a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(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mandatory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0E5C616-0560-2191-B9F4-DFD1C7F4819C}"/>
              </a:ext>
            </a:extLst>
          </p:cNvPr>
          <p:cNvSpPr txBox="1"/>
          <p:nvPr/>
        </p:nvSpPr>
        <p:spPr>
          <a:xfrm>
            <a:off x="342027" y="317700"/>
            <a:ext cx="8801973" cy="6974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7955">
              <a:lnSpc>
                <a:spcPct val="110000"/>
              </a:lnSpc>
              <a:spcAft>
                <a:spcPts val="100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CA" sz="1200" kern="1200" dirty="0">
              <a:solidFill>
                <a:srgbClr val="0D0D0D"/>
              </a:solidFill>
              <a:effectLst/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4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Honours Science students must choose, attend and report on a visit of a university or post-secondary institution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4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Suggestions: 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Most universities offer ‘’student of a day’’ possibilities.  Research online. Examples: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Wingdings" panose="05000000000000000000" pitchFamily="2" charset="2"/>
              <a:buChar char=""/>
            </a:pPr>
            <a:r>
              <a:rPr lang="en-CA" sz="1400" u="sng" kern="1200" dirty="0">
                <a:solidFill>
                  <a:srgbClr val="F7B615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  <a:hlinkClick r:id="rId3"/>
              </a:rPr>
              <a:t>https://www.mcgill.ca/branches/programs/explore-mcgill</a:t>
            </a:r>
            <a:endParaRPr lang="en-CA" sz="1400" u="sng" kern="1200" dirty="0">
              <a:solidFill>
                <a:srgbClr val="F7B615"/>
              </a:solidFill>
              <a:effectLst/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Wingdings" panose="05000000000000000000" pitchFamily="2" charset="2"/>
              <a:buChar char=""/>
            </a:pPr>
            <a:r>
              <a:rPr lang="en-US" sz="1400" dirty="0">
                <a:hlinkClick r:id="rId4"/>
              </a:rPr>
              <a:t>Campus tours | Undergraduate Admissions - McGill University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4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Deadline: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This should be done </a:t>
            </a:r>
            <a:r>
              <a:rPr lang="en-CA" sz="1400" b="1" u="sng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during semester </a:t>
            </a:r>
            <a:r>
              <a:rPr lang="en-CA" sz="14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2 </a:t>
            </a: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or during semester 3.  </a:t>
            </a:r>
            <a:r>
              <a:rPr lang="en-CA" sz="1400" b="1" kern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Do NOT wait until university applications are over!</a:t>
            </a:r>
            <a:endParaRPr lang="fr-CA" sz="1400" b="1" kern="1200" dirty="0">
              <a:effectLst/>
              <a:highlight>
                <a:srgbClr val="FFFF00"/>
              </a:highlight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400" b="1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Deliverable / Expectations: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Keep any official documents given.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Take pictures of yourself at the site and include in your portfolio.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Write a one page (400 word max.) paper outlining the following (include in your portfolio):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+mj-lt"/>
              <a:buAutoNum type="arabicParenR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Major differences observed between a CEGEP and a university course.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+mj-lt"/>
              <a:buAutoNum type="arabicParenR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Did this day reaffirm your interest in this university program? 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+mj-lt"/>
              <a:buAutoNum type="arabicParenR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How did you feel when you first walked into the university?  The classroom?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900"/>
              </a:spcAft>
              <a:buFont typeface="+mj-lt"/>
              <a:buAutoNum type="arabicParenR"/>
            </a:pPr>
            <a:r>
              <a:rPr lang="en-CA" sz="14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Other relevant information/observations.</a:t>
            </a:r>
            <a:endParaRPr lang="fr-CA" sz="14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n-CA" sz="1200" b="1" u="none" strike="noStrike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38430">
              <a:lnSpc>
                <a:spcPct val="110000"/>
              </a:lnSpc>
              <a:spcAft>
                <a:spcPts val="10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38430">
              <a:lnSpc>
                <a:spcPct val="110000"/>
              </a:lnSpc>
              <a:spcAft>
                <a:spcPts val="10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indent="147955"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indent="147955"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46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79394-A7B6-BE6F-9785-496CC8941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Integrative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5DE2B0-0377-CE41-D28F-C8D9218E2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900" y="1506425"/>
            <a:ext cx="8222100" cy="3122850"/>
          </a:xfrm>
        </p:spPr>
        <p:txBody>
          <a:bodyPr>
            <a:normAutofit fontScale="55000" lnSpcReduction="20000"/>
          </a:bodyPr>
          <a:lstStyle/>
          <a:p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fr-CA" sz="29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ts val="360"/>
              </a:spcBef>
              <a:spcAft>
                <a:spcPts val="0"/>
              </a:spcAft>
            </a:pPr>
            <a:r>
              <a:rPr lang="en-US" sz="29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This course is mandatory in every program of the Cégep system. You must pass this course in order to get a DEC </a:t>
            </a:r>
            <a:endParaRPr lang="en-US" sz="2900" b="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rtl="0">
              <a:spcBef>
                <a:spcPts val="360"/>
              </a:spcBef>
              <a:spcAft>
                <a:spcPts val="0"/>
              </a:spcAft>
            </a:pPr>
            <a:br>
              <a:rPr lang="en-US" sz="29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en-US" sz="29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The goal of this course is to integrate the skills that you have learned and the intellectual content of </a:t>
            </a:r>
            <a:r>
              <a:rPr lang="en-US" sz="2900" b="1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at least</a:t>
            </a:r>
            <a:r>
              <a:rPr lang="en-US" sz="29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 two disciplines of your choices </a:t>
            </a:r>
            <a:r>
              <a:rPr lang="en-US" sz="2900" b="1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in the SS program</a:t>
            </a:r>
            <a:r>
              <a:rPr lang="en-US" sz="29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.  </a:t>
            </a:r>
            <a:endParaRPr lang="en-US" sz="2900" b="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rtl="0">
              <a:spcBef>
                <a:spcPts val="360"/>
              </a:spcBef>
              <a:spcAft>
                <a:spcPts val="0"/>
              </a:spcAft>
            </a:pPr>
            <a:br>
              <a:rPr lang="en-US" sz="2900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en-US" sz="2900" b="0" i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Ex. Sociology and Psychology (do not use research methods or complementary courses)</a:t>
            </a:r>
            <a:endParaRPr lang="en-US" sz="2900" b="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endParaRPr lang="fr-CA" sz="29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CA" sz="29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meeting: Topic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researching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</a:t>
            </a:r>
          </a:p>
          <a:p>
            <a:endParaRPr lang="fr-CA" sz="29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Reading of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fr-CA" sz="29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29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fr-CA" sz="29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1833ACE-2C3C-D227-FF56-2EDB2D9271A2}"/>
              </a:ext>
            </a:extLst>
          </p:cNvPr>
          <p:cNvSpPr txBox="1"/>
          <p:nvPr/>
        </p:nvSpPr>
        <p:spPr>
          <a:xfrm>
            <a:off x="2286000" y="24182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b="0" dirty="0">
                <a:effectLst/>
              </a:rPr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5393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90868A-DBE7-5FF2-7B8B-642FCAD2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</a:t>
            </a:r>
            <a:r>
              <a:rPr lang="fr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choose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IP </a:t>
            </a:r>
            <a:r>
              <a:rPr lang="fr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36D841-6D21-CC0F-187B-4AD4B441EF0D}"/>
              </a:ext>
            </a:extLst>
          </p:cNvPr>
          <p:cNvSpPr txBox="1"/>
          <p:nvPr/>
        </p:nvSpPr>
        <p:spPr>
          <a:xfrm>
            <a:off x="551433" y="1822726"/>
            <a:ext cx="7734008" cy="27648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Should help you stay </a:t>
            </a:r>
            <a:r>
              <a:rPr lang="en-US" sz="2400" b="1" i="0" u="none" strike="noStrike" dirty="0">
                <a:solidFill>
                  <a:srgbClr val="002060"/>
                </a:solidFill>
                <a:effectLst/>
                <a:latin typeface="Book Antiqua" panose="02040602050305030304" pitchFamily="18" charset="0"/>
              </a:rPr>
              <a:t>motivated</a:t>
            </a:r>
            <a:r>
              <a:rPr lang="en-US" sz="24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  </a:t>
            </a:r>
          </a:p>
          <a:p>
            <a:pPr rtl="0" fontAlgn="base">
              <a:spcBef>
                <a:spcPts val="480"/>
              </a:spcBef>
              <a:spcAft>
                <a:spcPts val="0"/>
              </a:spcAft>
            </a:pPr>
            <a:endParaRPr lang="en-US" sz="24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262626"/>
                </a:solidFill>
                <a:latin typeface="Book Antiqua" panose="02040602050305030304" pitchFamily="18" charset="0"/>
              </a:rPr>
              <a:t> </a:t>
            </a:r>
            <a:r>
              <a:rPr lang="en-US" sz="24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Ideas:</a:t>
            </a:r>
            <a:endParaRPr lang="en-US" sz="24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Impacts your life 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Useful to you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Makes you curious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Makes you feel competent and knowledgeable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12810DA-DA80-C7AF-9434-CEE04EFF615D}"/>
              </a:ext>
            </a:extLst>
          </p:cNvPr>
          <p:cNvSpPr txBox="1"/>
          <p:nvPr/>
        </p:nvSpPr>
        <p:spPr>
          <a:xfrm>
            <a:off x="2286000" y="24182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b="0" dirty="0">
                <a:effectLst/>
              </a:rPr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1108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359</TotalTime>
  <Words>1170</Words>
  <Application>Microsoft Office PowerPoint</Application>
  <PresentationFormat>Affichage à l'écran (16:9)</PresentationFormat>
  <Paragraphs>133</Paragraphs>
  <Slides>15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7" baseType="lpstr">
      <vt:lpstr>Courier New</vt:lpstr>
      <vt:lpstr>Wingdings 3</vt:lpstr>
      <vt:lpstr>Book Antiqua</vt:lpstr>
      <vt:lpstr>Tw Cen MT</vt:lpstr>
      <vt:lpstr>Arial</vt:lpstr>
      <vt:lpstr>Twentieth Century</vt:lpstr>
      <vt:lpstr>Trebuchet MS</vt:lpstr>
      <vt:lpstr>Noto Sans Symbols</vt:lpstr>
      <vt:lpstr>Wingdings</vt:lpstr>
      <vt:lpstr>Times New Roman</vt:lpstr>
      <vt:lpstr>Symbol</vt:lpstr>
      <vt:lpstr>Facette</vt:lpstr>
      <vt:lpstr>Honours Program: 1st official meeting  after admission </vt:lpstr>
      <vt:lpstr>Today: November 22nd 2023</vt:lpstr>
      <vt:lpstr>Requirements</vt:lpstr>
      <vt:lpstr>Requirements</vt:lpstr>
      <vt:lpstr>Expectations</vt:lpstr>
      <vt:lpstr>Volunteering opportunities: at least 20 hours</vt:lpstr>
      <vt:lpstr>Student for a day activity * (mandatory) </vt:lpstr>
      <vt:lpstr>The Integrative Project</vt:lpstr>
      <vt:lpstr>How to choose an IP project?</vt:lpstr>
      <vt:lpstr>The Portfolio (website)</vt:lpstr>
      <vt:lpstr>The Portfolio (website)</vt:lpstr>
      <vt:lpstr>To do today before leaving:</vt:lpstr>
      <vt:lpstr>Meetings: at least once or twice a month</vt:lpstr>
      <vt:lpstr>Minimum to do before our next meeting (beginning of January):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Honors Program</dc:title>
  <dc:creator>Chow Emilie</dc:creator>
  <cp:lastModifiedBy>Scarone Marcello</cp:lastModifiedBy>
  <cp:revision>4</cp:revision>
  <dcterms:modified xsi:type="dcterms:W3CDTF">2023-11-09T21:56:15Z</dcterms:modified>
</cp:coreProperties>
</file>