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8" r:id="rId4"/>
    <p:sldId id="269" r:id="rId5"/>
    <p:sldId id="259" r:id="rId6"/>
    <p:sldId id="271" r:id="rId7"/>
    <p:sldId id="263" r:id="rId8"/>
    <p:sldId id="264" r:id="rId9"/>
    <p:sldId id="266" r:id="rId10"/>
    <p:sldId id="265" r:id="rId11"/>
    <p:sldId id="272" r:id="rId12"/>
    <p:sldId id="273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708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722376" y="2688336"/>
            <a:ext cx="7772400" cy="3108960"/>
          </a:xfrm>
        </p:spPr>
        <p:txBody>
          <a:bodyPr anchor="t" anchorCtr="0">
            <a:noAutofit/>
          </a:bodyPr>
          <a:lstStyle>
            <a:lvl1pPr algn="ctr">
              <a:defRPr lang="en-US" sz="6200" b="1" cap="none" spc="0" dirty="0" smtClean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722376" y="1133856"/>
            <a:ext cx="7772400" cy="1508760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200" b="0">
                <a:solidFill>
                  <a:schemeClr val="tx2">
                    <a:shade val="55000"/>
                  </a:schemeClr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90563" y="491696"/>
            <a:ext cx="7762875" cy="5874608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77240" y="795996"/>
            <a:ext cx="7589520" cy="3112843"/>
          </a:xfrm>
        </p:spPr>
        <p:txBody>
          <a:bodyPr anchor="b">
            <a:normAutofit/>
          </a:bodyPr>
          <a:lstStyle>
            <a:lvl1pPr algn="ctr">
              <a:buNone/>
              <a:defRPr lang="en-US" sz="6200" b="1" cap="none" spc="0" dirty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77240" y="3948552"/>
            <a:ext cx="7589520" cy="1509712"/>
          </a:xfrm>
        </p:spPr>
        <p:txBody>
          <a:bodyPr anchor="t">
            <a:normAutofit/>
          </a:bodyPr>
          <a:lstStyle>
            <a:lvl1pPr indent="0" algn="ctr">
              <a:buNone/>
              <a:defRPr lang="en-US" sz="22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xfrm>
            <a:off x="762000" y="5958840"/>
            <a:ext cx="2133600" cy="365760"/>
          </a:xfrm>
        </p:spPr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xfrm>
            <a:off x="3124200" y="5958840"/>
            <a:ext cx="2895600" cy="365760"/>
          </a:xfrm>
        </p:spPr>
        <p:txBody>
          <a:bodyPr/>
          <a:lstStyle/>
          <a:p>
            <a:endParaRPr lang="fr-CA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xfrm>
            <a:off x="6248400" y="5958840"/>
            <a:ext cx="2133600" cy="365760"/>
          </a:xfrm>
        </p:spPr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965960" y="2785402"/>
            <a:ext cx="5760720" cy="914400"/>
          </a:xfrm>
        </p:spPr>
        <p:txBody>
          <a:bodyPr lIns="91440" rIns="91440" anchor="ctr">
            <a:noAutofit/>
          </a:bodyPr>
          <a:lstStyle>
            <a:lvl1pPr algn="ctr">
              <a:defRPr sz="3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1600200" y="547468"/>
            <a:ext cx="3383280" cy="639762"/>
          </a:xfrm>
          <a:prstGeom prst="roundRect">
            <a:avLst>
              <a:gd name="adj" fmla="val 6772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1600200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5128846" y="547468"/>
            <a:ext cx="3383280" cy="639762"/>
          </a:xfrm>
          <a:prstGeom prst="roundRect">
            <a:avLst>
              <a:gd name="adj" fmla="val 5673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5128846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828801" y="2888565"/>
            <a:ext cx="5486400" cy="914400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l">
              <a:defRPr sz="28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90800" y="602566"/>
            <a:ext cx="5943600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 rot="16200000">
            <a:off x="-859303" y="2888566"/>
            <a:ext cx="5486400" cy="914400"/>
          </a:xfrm>
        </p:spPr>
        <p:txBody>
          <a:bodyPr lIns="91440" rIns="91440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740812" y="794822"/>
            <a:ext cx="3960051" cy="5294376"/>
          </a:xfrm>
          <a:prstGeom prst="roundRect">
            <a:avLst>
              <a:gd name="adj" fmla="val 3541"/>
            </a:avLst>
          </a:prstGeom>
          <a:solidFill>
            <a:srgbClr val="FFFFFF">
              <a:alpha val="40000"/>
            </a:srgb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277728" y="3501743"/>
            <a:ext cx="3200400" cy="1143000"/>
          </a:xfrm>
        </p:spPr>
        <p:txBody>
          <a:bodyPr anchor="t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ctr">
              <a:buNone/>
              <a:defRPr sz="26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527537" y="821202"/>
            <a:ext cx="4550899" cy="5215597"/>
          </a:xfrm>
          <a:prstGeom prst="roundRect">
            <a:avLst>
              <a:gd name="adj" fmla="val 622"/>
            </a:avLst>
          </a:prstGeom>
          <a:solidFill>
            <a:schemeClr val="bg1">
              <a:lumMod val="85000"/>
            </a:schemeClr>
          </a:solidFill>
          <a:ln w="101600">
            <a:solidFill>
              <a:srgbClr val="FFFFFF"/>
            </a:solidFill>
            <a:miter lim="800000"/>
          </a:ln>
          <a:effectLst>
            <a:outerShdw blurRad="65000" dist="25000" dir="5400000" algn="t" rotWithShape="0">
              <a:schemeClr val="bg2">
                <a:shade val="30000"/>
                <a:satMod val="250000"/>
                <a:alpha val="85000"/>
              </a:schemeClr>
            </a:outerShdw>
          </a:effectLst>
          <a:scene3d>
            <a:camera prst="orthographicFront"/>
            <a:lightRig rig="soft" dir="t">
              <a:rot lat="0" lon="0" rev="20100000"/>
            </a:lightRig>
          </a:scene3d>
          <a:sp3d contourW="3810">
            <a:bevelT w="95250" h="25400"/>
            <a:contourClr>
              <a:schemeClr val="bg2">
                <a:shade val="45000"/>
                <a:satMod val="145000"/>
              </a:schemeClr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z="2000" smtClean="0"/>
              <a:t>Cliquez sur l'icône pour ajouter une image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277728" y="1600200"/>
            <a:ext cx="3200400" cy="1825343"/>
          </a:xfrm>
        </p:spPr>
        <p:txBody>
          <a:bodyPr bIns="0" anchor="b">
            <a:normAutofit/>
          </a:bodyPr>
          <a:lstStyle>
            <a:lvl1pPr marL="0" marR="0" indent="0" algn="ctr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42900" y="228600"/>
            <a:ext cx="8458200" cy="6400800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DECB0A47-070D-4914-88CF-5F497F3E5E41}" type="datetimeFigureOut">
              <a:rPr lang="fr-CA" smtClean="0"/>
              <a:t>2016-08-24</a:t>
            </a:fld>
            <a:endParaRPr lang="fr-CA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14404"/>
            <a:ext cx="2895600" cy="36576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fr-CA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D14BDAB9-D61C-4C79-8FB6-000B1917B185}" type="slidenum">
              <a:rPr lang="fr-CA" smtClean="0"/>
              <a:t>‹N°›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>
        <a:defRPr sz="4400">
          <a:solidFill>
            <a:schemeClr val="tx2">
              <a:shade val="80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53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/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457200" indent="-274320" algn="l" eaLnBrk="1" hangingPunct="1">
        <a:buClr>
          <a:schemeClr val="accent1"/>
        </a:buClr>
        <a:buSzPct val="80000"/>
        <a:buFont typeface="Wingdings 2" pitchFamily="18" charset="2"/>
        <a:buChar char="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758952" indent="-228600" algn="l" eaLnBrk="1" hangingPunct="1">
        <a:buClr>
          <a:schemeClr val="accent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1033272" indent="-228600" algn="l" eaLnBrk="1" hangingPunct="1">
        <a:buClr>
          <a:schemeClr val="accent3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298448" indent="-228600" algn="l" eaLnBrk="1" hangingPunct="1">
        <a:buClr>
          <a:schemeClr val="accent4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554480" indent="-228600" algn="l" eaLnBrk="1" hangingPunct="1">
        <a:buClr>
          <a:schemeClr val="accent5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810512" indent="-228600" algn="l" eaLnBrk="1" hangingPunct="1">
        <a:buClr>
          <a:schemeClr val="accent6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207568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340864" indent="-228600" algn="l" eaLnBrk="1" hangingPunct="1">
        <a:buClr>
          <a:schemeClr val="accent2"/>
        </a:buClr>
        <a:buFont typeface="Wingdings 2" pitchFamily="18" charset="2"/>
        <a:buChar char=""/>
        <a:defRPr sz="1600" baseline="0">
          <a:latin typeface="+mn-lt"/>
        </a:defRPr>
      </a:lvl8pPr>
      <a:lvl9pPr marL="2596896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6552728" cy="576064"/>
          </a:xfrm>
        </p:spPr>
        <p:txBody>
          <a:bodyPr>
            <a:normAutofit fontScale="90000"/>
          </a:bodyPr>
          <a:lstStyle/>
          <a:p>
            <a:endParaRPr lang="fr-CA" sz="4800" dirty="0"/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82880" indent="0" algn="ctr">
              <a:buNone/>
            </a:pPr>
            <a:r>
              <a:rPr lang="en-CA" sz="5400" dirty="0"/>
              <a:t>QUELQUES MONÔMES </a:t>
            </a:r>
            <a:r>
              <a:rPr lang="en-CA" sz="5400" dirty="0" smtClean="0"/>
              <a:t>CÉLÈBRES</a:t>
            </a:r>
          </a:p>
          <a:p>
            <a:pPr marL="182880" indent="0" algn="ctr">
              <a:buNone/>
            </a:pPr>
            <a:endParaRPr lang="en-CA" sz="5400" dirty="0"/>
          </a:p>
          <a:p>
            <a:pPr marL="182880" indent="0" algn="ctr">
              <a:buNone/>
            </a:pPr>
            <a:r>
              <a:rPr lang="en-CA" sz="5400" dirty="0" smtClean="0"/>
              <a:t>!!!</a:t>
            </a:r>
            <a:endParaRPr lang="fr-CA" sz="5400" dirty="0"/>
          </a:p>
        </p:txBody>
      </p:sp>
    </p:spTree>
    <p:extLst>
      <p:ext uri="{BB962C8B-B14F-4D97-AF65-F5344CB8AC3E}">
        <p14:creationId xmlns:p14="http://schemas.microsoft.com/office/powerpoint/2010/main" val="27117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On recommence et </a:t>
            </a:r>
            <a:r>
              <a:rPr lang="en-CA" dirty="0" err="1" smtClean="0"/>
              <a:t>c’est</a:t>
            </a:r>
            <a:r>
              <a:rPr lang="en-CA" dirty="0" smtClean="0"/>
              <a:t> à </a:t>
            </a:r>
            <a:r>
              <a:rPr lang="en-CA" dirty="0" err="1" smtClean="0"/>
              <a:t>vous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 smtClean="0"/>
          </a:p>
          <a:p>
            <a:r>
              <a:rPr lang="en-CA" dirty="0" err="1" smtClean="0"/>
              <a:t>Donnez</a:t>
            </a:r>
            <a:r>
              <a:rPr lang="en-CA" dirty="0" smtClean="0"/>
              <a:t> la </a:t>
            </a:r>
            <a:r>
              <a:rPr lang="en-CA" dirty="0" err="1" smtClean="0"/>
              <a:t>ou</a:t>
            </a:r>
            <a:r>
              <a:rPr lang="en-CA" dirty="0" smtClean="0"/>
              <a:t> les variables</a:t>
            </a:r>
          </a:p>
          <a:p>
            <a:endParaRPr lang="en-CA" dirty="0"/>
          </a:p>
          <a:p>
            <a:r>
              <a:rPr lang="en-CA" dirty="0" err="1" smtClean="0"/>
              <a:t>Donnez</a:t>
            </a:r>
            <a:r>
              <a:rPr lang="en-CA" dirty="0" smtClean="0"/>
              <a:t> le </a:t>
            </a:r>
            <a:r>
              <a:rPr lang="en-CA" dirty="0" err="1" smtClean="0"/>
              <a:t>ou</a:t>
            </a:r>
            <a:r>
              <a:rPr lang="en-CA" dirty="0" smtClean="0"/>
              <a:t> les </a:t>
            </a:r>
            <a:r>
              <a:rPr lang="en-CA" dirty="0" err="1" smtClean="0"/>
              <a:t>exposants</a:t>
            </a:r>
            <a:endParaRPr lang="en-CA" dirty="0" smtClean="0"/>
          </a:p>
          <a:p>
            <a:endParaRPr lang="en-CA" dirty="0"/>
          </a:p>
          <a:p>
            <a:r>
              <a:rPr lang="en-CA" dirty="0" err="1" smtClean="0"/>
              <a:t>Donnez</a:t>
            </a:r>
            <a:r>
              <a:rPr lang="en-CA" dirty="0" smtClean="0"/>
              <a:t> le coefficient</a:t>
            </a:r>
          </a:p>
          <a:p>
            <a:endParaRPr lang="en-CA" dirty="0"/>
          </a:p>
          <a:p>
            <a:r>
              <a:rPr lang="en-CA" dirty="0" err="1" smtClean="0"/>
              <a:t>Donnez</a:t>
            </a:r>
            <a:r>
              <a:rPr lang="en-CA" dirty="0" smtClean="0"/>
              <a:t> le </a:t>
            </a:r>
            <a:r>
              <a:rPr lang="en-CA" dirty="0" err="1" smtClean="0"/>
              <a:t>degré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912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L’aire de 3 images de Big Mac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>
                  <a:ln w="9000" cmpd="sng">
                    <a:solidFill>
                      <a:schemeClr val="accent6">
                        <a:lumMod val="60000"/>
                        <a:lumOff val="40000"/>
                      </a:schemeClr>
                    </a:solidFill>
                    <a:prstDash val="solid"/>
                  </a:ln>
                </a:endParaRPr>
              </a:p>
              <a:p>
                <a:endParaRPr lang="en-CA" dirty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324904"/>
            <a:ext cx="1920240" cy="1524000"/>
          </a:xfrm>
          <a:prstGeom prst="rect">
            <a:avLst/>
          </a:prstGeo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301244"/>
            <a:ext cx="1920240" cy="1524000"/>
          </a:xfrm>
          <a:prstGeom prst="rect">
            <a:avLst/>
          </a:prstGeom>
        </p:spPr>
      </p:pic>
      <p:pic>
        <p:nvPicPr>
          <p:cNvPr id="6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332" y="2301244"/>
            <a:ext cx="1920240" cy="152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Variable(s):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𝑥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Exposant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Coefficient: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3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Degré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:	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</m:t>
                    </m:r>
                  </m:oMath>
                </a14:m>
                <a:endParaRPr lang="fr-CA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3043" t="-4061" b="-1116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339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L’aire de 3 images de Whopper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</m:oMath>
                  </m:oMathPara>
                </a14:m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3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Variable(s):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𝑥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Exposant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Coefficient: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3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Degré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:	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</m:t>
                    </m:r>
                  </m:oMath>
                </a14:m>
                <a:endParaRPr lang="fr-CA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3043" t="-4061" b="-1116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e 8"/>
          <p:cNvGrpSpPr/>
          <p:nvPr/>
        </p:nvGrpSpPr>
        <p:grpSpPr>
          <a:xfrm>
            <a:off x="1547664" y="2319572"/>
            <a:ext cx="6120680" cy="1158240"/>
            <a:chOff x="1547664" y="2319572"/>
            <a:chExt cx="6120680" cy="1158240"/>
          </a:xfrm>
        </p:grpSpPr>
        <p:pic>
          <p:nvPicPr>
            <p:cNvPr id="10" name="Image 9" descr="\\amerique.college-sainte-anne.qc.ca\home\allardl\My Pictures\whopper.bmp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154766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3" name="Image 12" descr="\\amerique.college-sainte-anne.qc.ca\home\allardl\My Pictures\whopper.bmp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386523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Image 13" descr="\\amerique.college-sainte-anne.qc.ca\home\allardl\My Pictures\whopper.bmp"/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615196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823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36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La distance parcourue par un corps en chute libre 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4,9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23327"/>
            <a:ext cx="4407828" cy="33058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Variable(s):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𝒕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Exposant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Coefficient: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𝟒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,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𝟗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Degré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:	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</m:t>
                    </m:r>
                  </m:oMath>
                </a14:m>
                <a:endParaRPr lang="fr-CA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3043" t="-4061" b="-1116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53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volume d’une boîte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pPr marL="530352" lvl="1" indent="0">
                  <a:buNone/>
                </a:pPr>
                <a:endParaRPr lang="en-CA" i="1" dirty="0" smtClean="0">
                  <a:latin typeface="Cambria Math"/>
                </a:endParaRPr>
              </a:p>
              <a:p>
                <a:pPr marL="530352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latin typeface="Cambria Math"/>
                        </a:rPr>
                        <m:t>𝑥𝑦𝑧</m:t>
                      </m:r>
                    </m:oMath>
                  </m:oMathPara>
                </a14:m>
                <a:endParaRPr lang="fr-CA" sz="2800" dirty="0"/>
              </a:p>
              <a:p>
                <a:endParaRPr lang="en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33216"/>
            <a:ext cx="4191000" cy="2971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Variable(s):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𝑥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𝒛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Exposant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Coefficient: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Degré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:	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𝟑</m:t>
                    </m:r>
                  </m:oMath>
                </a14:m>
                <a:endParaRPr lang="fr-CA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3043" t="-4061" b="-1116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605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Le volume d’un prisme à base carrée rempli aux deux tiers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pPr marL="530352" lvl="1" indent="0">
                  <a:buNone/>
                </a:pPr>
                <a:endParaRPr lang="en-CA" i="1" dirty="0" smtClean="0">
                  <a:latin typeface="Cambria Math"/>
                </a:endParaRPr>
              </a:p>
              <a:p>
                <a:pPr marL="530352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CA" sz="2800" b="0" i="1" smtClean="0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CA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CA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CA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sz="2800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CA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CA" sz="2800" dirty="0"/>
              </a:p>
              <a:p>
                <a:endParaRPr lang="en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270970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flat" dir="tl">
                    <a:rot lat="0" lon="0" rev="6600000"/>
                  </a:lightRig>
                </a:scene3d>
                <a:sp3d extrusionH="25400" contourW="8890">
                  <a:bevelT w="38100" h="31750"/>
                  <a:contourClr>
                    <a:schemeClr val="accent2">
                      <a:shade val="75000"/>
                    </a:schemeClr>
                  </a:contourClr>
                </a:sp3d>
              </a:bodyPr>
              <a:lstStyle/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Variable(s):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𝑥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𝒚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Exposant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(s):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2 , 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𝟏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Coefficient: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𝟐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/</m:t>
                    </m:r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𝟑</m:t>
                    </m:r>
                  </m:oMath>
                </a14:m>
                <a:endParaRPr lang="en-CA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  <a:p>
                <a:r>
                  <a:rPr lang="en-CA" b="1" dirty="0" err="1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Degré</a:t>
                </a:r>
                <a:r>
                  <a:rPr lang="en-CA" b="1" dirty="0" smtClean="0">
                    <a:ln w="11430"/>
                    <a:gradFill>
                      <a:gsLst>
                        <a:gs pos="0">
                          <a:schemeClr val="accent2">
                            <a:tint val="70000"/>
                            <a:satMod val="245000"/>
                          </a:schemeClr>
                        </a:gs>
                        <a:gs pos="75000">
                          <a:schemeClr val="accent2">
                            <a:tint val="90000"/>
                            <a:shade val="60000"/>
                            <a:satMod val="240000"/>
                          </a:schemeClr>
                        </a:gs>
                        <a:gs pos="100000">
                          <a:schemeClr val="accent2">
                            <a:tint val="100000"/>
                            <a:shade val="50000"/>
                            <a:satMod val="240000"/>
                          </a:schemeClr>
                        </a:gs>
                      </a:gsLst>
                      <a:lin ang="5400000"/>
                    </a:gradFill>
                    <a:effectLst>
                      <a:outerShdw blurRad="50800" dist="39000" dir="5460000" algn="tl">
                        <a:srgbClr val="000000">
                          <a:alpha val="38000"/>
                        </a:srgbClr>
                      </a:outerShdw>
                    </a:effectLst>
                  </a:rPr>
                  <a:t>:		</a:t>
                </a:r>
                <a14:m>
                  <m:oMath xmlns:m="http://schemas.openxmlformats.org/officeDocument/2006/math">
                    <m:r>
                      <a:rPr lang="en-CA" b="1" i="1" smtClean="0">
                        <a:ln w="11430"/>
                        <a:gradFill>
                          <a:gsLst>
                            <a:gs pos="0">
                              <a:schemeClr val="accent2">
                                <a:tint val="70000"/>
                                <a:satMod val="245000"/>
                              </a:schemeClr>
                            </a:gs>
                            <a:gs pos="75000">
                              <a:schemeClr val="accent2">
                                <a:tint val="90000"/>
                                <a:shade val="60000"/>
                                <a:satMod val="240000"/>
                              </a:schemeClr>
                            </a:gs>
                            <a:gs pos="100000">
                              <a:schemeClr val="accent2">
                                <a:tint val="100000"/>
                                <a:shade val="50000"/>
                                <a:satMod val="240000"/>
                              </a:schemeClr>
                            </a:gs>
                          </a:gsLst>
                          <a:lin ang="5400000"/>
                        </a:gradFill>
                        <a:effectLst>
                          <a:outerShdw blurRad="50800" dist="39000" dir="5460000" algn="tl">
                            <a:srgbClr val="000000">
                              <a:alpha val="38000"/>
                            </a:srgbClr>
                          </a:outerShdw>
                        </a:effectLst>
                        <a:latin typeface="Cambria Math"/>
                      </a:rPr>
                      <m:t>𝟑</m:t>
                    </m:r>
                  </m:oMath>
                </a14:m>
                <a:endParaRPr lang="fr-CA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4304852"/>
                <a:ext cx="2808312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3043" t="-4061" b="-11168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4211960" y="2564904"/>
            <a:ext cx="28803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7" name="Connecteur droit 6"/>
          <p:cNvCxnSpPr/>
          <p:nvPr/>
        </p:nvCxnSpPr>
        <p:spPr>
          <a:xfrm>
            <a:off x="4067944" y="2708920"/>
            <a:ext cx="4320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96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Quel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votre</a:t>
            </a:r>
            <a:r>
              <a:rPr lang="en-CA" dirty="0" smtClean="0"/>
              <a:t> score ???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 smtClean="0"/>
          </a:p>
          <a:p>
            <a:r>
              <a:rPr lang="en-CA" dirty="0" smtClean="0"/>
              <a:t>Note </a:t>
            </a:r>
            <a:r>
              <a:rPr lang="en-CA" dirty="0" err="1" smtClean="0"/>
              <a:t>sur</a:t>
            </a:r>
            <a:r>
              <a:rPr lang="en-CA" dirty="0" smtClean="0"/>
              <a:t> 20 !!!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36835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L’aire de 3 images de Big Mac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3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/>
          <p:cNvGrpSpPr/>
          <p:nvPr/>
        </p:nvGrpSpPr>
        <p:grpSpPr>
          <a:xfrm>
            <a:off x="1403648" y="2301244"/>
            <a:ext cx="6312728" cy="1547660"/>
            <a:chOff x="1619672" y="2301244"/>
            <a:chExt cx="6312728" cy="1547660"/>
          </a:xfrm>
        </p:grpSpPr>
        <p:pic>
          <p:nvPicPr>
            <p:cNvPr id="4" name="Espace réservé du contenu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9672" y="2324904"/>
              <a:ext cx="1416184" cy="1524000"/>
            </a:xfrm>
            <a:prstGeom prst="rect">
              <a:avLst/>
            </a:prstGeom>
          </p:spPr>
        </p:pic>
        <p:pic>
          <p:nvPicPr>
            <p:cNvPr id="5" name="Espace réservé du contenu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208" y="2301244"/>
              <a:ext cx="1488192" cy="1524000"/>
            </a:xfrm>
            <a:prstGeom prst="rect">
              <a:avLst/>
            </a:prstGeom>
          </p:spPr>
        </p:pic>
        <p:pic>
          <p:nvPicPr>
            <p:cNvPr id="6" name="Espace réservé du contenu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9718" y="2301244"/>
              <a:ext cx="1400628" cy="152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637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L’aire de 3 images de Whopper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  <m:r>
                        <a:rPr lang="en-CA" b="0" i="1" smtClean="0">
                          <a:latin typeface="Cambria Math"/>
                        </a:rPr>
                        <m:t>+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</m:oMath>
                  </m:oMathPara>
                </a14:m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3</m:t>
                      </m:r>
                      <m:r>
                        <a:rPr lang="en-CA" b="0" i="1" smtClean="0">
                          <a:latin typeface="Cambria Math"/>
                        </a:rPr>
                        <m:t>𝑥𝑦</m:t>
                      </m:r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e 3"/>
          <p:cNvGrpSpPr/>
          <p:nvPr/>
        </p:nvGrpSpPr>
        <p:grpSpPr>
          <a:xfrm>
            <a:off x="1547664" y="2319572"/>
            <a:ext cx="6120680" cy="1158240"/>
            <a:chOff x="1547664" y="2319572"/>
            <a:chExt cx="6120680" cy="1158240"/>
          </a:xfrm>
        </p:grpSpPr>
        <p:pic>
          <p:nvPicPr>
            <p:cNvPr id="8" name="Image 7" descr="\\amerique.college-sainte-anne.qc.ca\home\allardl\My Pictures\whopper.bmp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154766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9" name="Image 8" descr="\\amerique.college-sainte-anne.qc.ca\home\allardl\My Pictures\whopper.bmp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386523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Image 9" descr="\\amerique.college-sainte-anne.qc.ca\home\allardl\My Pictures\whopper.bmp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279"/>
            <a:stretch/>
          </p:blipFill>
          <p:spPr bwMode="auto">
            <a:xfrm>
              <a:off x="6151964" y="2319572"/>
              <a:ext cx="1516380" cy="11582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502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3652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La distance parcourue par un corps en chute libre 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pPr marL="182880" indent="0">
                  <a:buNone/>
                </a:pPr>
                <a:endParaRPr lang="en-CA" dirty="0" smtClean="0"/>
              </a:p>
              <a:p>
                <a:pPr marL="18288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/>
                        </a:rPr>
                        <m:t>4,9</m:t>
                      </m:r>
                      <m:sSup>
                        <m:sSupPr>
                          <m:ctrlPr>
                            <a:rPr lang="en-CA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/>
                            </a:rPr>
                            <m:t>𝑡</m:t>
                          </m:r>
                        </m:e>
                        <m:sup>
                          <m:r>
                            <a:rPr lang="en-CA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923327"/>
            <a:ext cx="4407828" cy="33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66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volume d’une boîte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pPr marL="530352" lvl="1" indent="0">
                  <a:buNone/>
                </a:pPr>
                <a:endParaRPr lang="en-CA" i="1" dirty="0" smtClean="0">
                  <a:latin typeface="Cambria Math"/>
                </a:endParaRPr>
              </a:p>
              <a:p>
                <a:pPr marL="530352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0" i="1" smtClean="0">
                          <a:latin typeface="Cambria Math"/>
                        </a:rPr>
                        <m:t>𝑥𝑦𝑧</m:t>
                      </m:r>
                    </m:oMath>
                  </m:oMathPara>
                </a14:m>
                <a:endParaRPr lang="fr-CA" sz="2800" dirty="0"/>
              </a:p>
              <a:p>
                <a:endParaRPr lang="en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943100"/>
            <a:ext cx="41910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12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Le volume d’un prisme à base carrée rempli aux deux tiers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endParaRPr lang="en-CA" dirty="0"/>
              </a:p>
              <a:p>
                <a:endParaRPr lang="en-CA" dirty="0" smtClean="0"/>
              </a:p>
              <a:p>
                <a:pPr marL="530352" lvl="1" indent="0">
                  <a:buNone/>
                </a:pPr>
                <a:endParaRPr lang="en-CA" i="1" dirty="0" smtClean="0">
                  <a:latin typeface="Cambria Math"/>
                </a:endParaRPr>
              </a:p>
              <a:p>
                <a:pPr marL="530352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CA" sz="28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CA" sz="2800" b="0" i="1" smtClean="0">
                              <a:latin typeface="Cambria Math"/>
                            </a:rPr>
                            <m:t>2</m:t>
                          </m:r>
                          <m:sSup>
                            <m:sSupPr>
                              <m:ctrlPr>
                                <a:rPr lang="en-CA" sz="28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CA" sz="28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CA" sz="28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sz="2800" b="0" i="1" smtClean="0">
                              <a:latin typeface="Cambria Math"/>
                            </a:rPr>
                            <m:t>𝑦</m:t>
                          </m:r>
                        </m:num>
                        <m:den>
                          <m:r>
                            <a:rPr lang="en-CA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CA" sz="2800" dirty="0"/>
              </a:p>
              <a:p>
                <a:endParaRPr lang="en-CA" dirty="0" smtClean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270970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11960" y="2492896"/>
            <a:ext cx="36004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4211960" y="2708920"/>
            <a:ext cx="3600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22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Quel</a:t>
            </a:r>
            <a:r>
              <a:rPr lang="en-CA" dirty="0" smtClean="0"/>
              <a:t>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votre</a:t>
            </a:r>
            <a:r>
              <a:rPr lang="en-CA" dirty="0" smtClean="0"/>
              <a:t> score ???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 smtClean="0"/>
          </a:p>
          <a:p>
            <a:r>
              <a:rPr lang="en-CA" dirty="0" smtClean="0"/>
              <a:t>Note </a:t>
            </a:r>
            <a:r>
              <a:rPr lang="en-CA" dirty="0" err="1" smtClean="0"/>
              <a:t>sur</a:t>
            </a:r>
            <a:r>
              <a:rPr lang="en-CA" dirty="0" smtClean="0"/>
              <a:t> 5 !!!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7430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Quelques</a:t>
            </a:r>
            <a:r>
              <a:rPr lang="en-CA" dirty="0" smtClean="0"/>
              <a:t> </a:t>
            </a:r>
            <a:r>
              <a:rPr lang="en-CA" dirty="0" err="1" smtClean="0"/>
              <a:t>définitions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dirty="0" smtClean="0"/>
              </a:p>
              <a:p>
                <a:endParaRPr lang="en-CA" dirty="0"/>
              </a:p>
              <a:p>
                <a14:m>
                  <m:oMath xmlns:m="http://schemas.openxmlformats.org/officeDocument/2006/math">
                    <m:r>
                      <a:rPr lang="en-CA" b="0" i="1" smtClean="0">
                        <a:latin typeface="Cambria Math"/>
                      </a:rPr>
                      <m:t>4,9</m:t>
                    </m:r>
                    <m:sSup>
                      <m:sSupPr>
                        <m:ctrlPr>
                          <a:rPr lang="en-CA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CA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CA" b="0" dirty="0" smtClean="0"/>
              </a:p>
              <a:p>
                <a:endParaRPr lang="fr-CA" dirty="0"/>
              </a:p>
            </p:txBody>
          </p:sp>
        </mc:Choice>
        <mc:Fallback xmlns=""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cteur en arc 4"/>
          <p:cNvCxnSpPr/>
          <p:nvPr/>
        </p:nvCxnSpPr>
        <p:spPr>
          <a:xfrm rot="16200000" flipV="1">
            <a:off x="899592" y="3212976"/>
            <a:ext cx="1584176" cy="864096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en arc 6"/>
          <p:cNvCxnSpPr/>
          <p:nvPr/>
        </p:nvCxnSpPr>
        <p:spPr>
          <a:xfrm rot="10800000">
            <a:off x="1547664" y="2852936"/>
            <a:ext cx="2088234" cy="1152128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en arc 8"/>
          <p:cNvCxnSpPr/>
          <p:nvPr/>
        </p:nvCxnSpPr>
        <p:spPr>
          <a:xfrm rot="10800000">
            <a:off x="1691681" y="2528900"/>
            <a:ext cx="3682643" cy="936104"/>
          </a:xfrm>
          <a:prstGeom prst="curved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5508104" y="31409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17" name="ZoneTexte 16"/>
          <p:cNvSpPr txBox="1"/>
          <p:nvPr/>
        </p:nvSpPr>
        <p:spPr>
          <a:xfrm>
            <a:off x="5660504" y="32933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2267744" y="4404749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</a:t>
            </a:r>
            <a:r>
              <a:rPr lang="en-CA" dirty="0" smtClean="0"/>
              <a:t>oefficient</a:t>
            </a:r>
            <a:endParaRPr lang="fr-CA" dirty="0"/>
          </a:p>
        </p:txBody>
      </p:sp>
      <p:sp>
        <p:nvSpPr>
          <p:cNvPr id="19" name="ZoneTexte 18"/>
          <p:cNvSpPr txBox="1"/>
          <p:nvPr/>
        </p:nvSpPr>
        <p:spPr>
          <a:xfrm>
            <a:off x="5508104" y="327680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err="1"/>
              <a:t>E</a:t>
            </a:r>
            <a:r>
              <a:rPr lang="en-CA" dirty="0" err="1" smtClean="0"/>
              <a:t>xposant</a:t>
            </a:r>
            <a:endParaRPr lang="fr-CA" dirty="0"/>
          </a:p>
        </p:txBody>
      </p:sp>
      <p:sp>
        <p:nvSpPr>
          <p:cNvPr id="20" name="ZoneTexte 19"/>
          <p:cNvSpPr txBox="1"/>
          <p:nvPr/>
        </p:nvSpPr>
        <p:spPr>
          <a:xfrm>
            <a:off x="3779912" y="383013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Variable</a:t>
            </a:r>
            <a:endParaRPr lang="fr-CA" dirty="0"/>
          </a:p>
        </p:txBody>
      </p:sp>
      <p:sp>
        <p:nvSpPr>
          <p:cNvPr id="21" name="ZoneTexte 20"/>
          <p:cNvSpPr txBox="1"/>
          <p:nvPr/>
        </p:nvSpPr>
        <p:spPr>
          <a:xfrm>
            <a:off x="5812904" y="34457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3487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Quelques</a:t>
            </a:r>
            <a:r>
              <a:rPr lang="en-CA" dirty="0" smtClean="0"/>
              <a:t> </a:t>
            </a:r>
            <a:r>
              <a:rPr lang="en-CA" dirty="0" err="1" smtClean="0"/>
              <a:t>définitions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1988839"/>
            <a:ext cx="4392488" cy="1152129"/>
          </a:xfrm>
        </p:spPr>
        <p:txBody>
          <a:bodyPr/>
          <a:lstStyle/>
          <a:p>
            <a:endParaRPr lang="en-CA" dirty="0" smtClean="0"/>
          </a:p>
          <a:p>
            <a:pPr marL="182880" indent="0">
              <a:buNone/>
            </a:pPr>
            <a:endParaRPr lang="en-CA" dirty="0"/>
          </a:p>
        </p:txBody>
      </p:sp>
      <p:sp>
        <p:nvSpPr>
          <p:cNvPr id="16" name="ZoneTexte 15"/>
          <p:cNvSpPr txBox="1"/>
          <p:nvPr/>
        </p:nvSpPr>
        <p:spPr>
          <a:xfrm>
            <a:off x="1029809" y="2636912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17" name="ZoneTexte 16"/>
          <p:cNvSpPr txBox="1"/>
          <p:nvPr/>
        </p:nvSpPr>
        <p:spPr>
          <a:xfrm>
            <a:off x="5660504" y="3293368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dirty="0"/>
          </a:p>
        </p:txBody>
      </p:sp>
      <p:sp>
        <p:nvSpPr>
          <p:cNvPr id="4" name="ZoneTexte 3"/>
          <p:cNvSpPr txBox="1"/>
          <p:nvPr/>
        </p:nvSpPr>
        <p:spPr>
          <a:xfrm>
            <a:off x="993805" y="190754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Le </a:t>
            </a:r>
            <a:r>
              <a:rPr lang="en-CA" dirty="0" err="1" smtClean="0"/>
              <a:t>degré</a:t>
            </a:r>
            <a:r>
              <a:rPr lang="en-CA" dirty="0" smtClean="0"/>
              <a:t> d’un </a:t>
            </a:r>
            <a:r>
              <a:rPr lang="en-CA" dirty="0" err="1" smtClean="0"/>
              <a:t>monôme</a:t>
            </a:r>
            <a:r>
              <a:rPr lang="en-CA" dirty="0" smtClean="0"/>
              <a:t> </a:t>
            </a:r>
            <a:r>
              <a:rPr lang="en-CA" dirty="0" err="1" smtClean="0"/>
              <a:t>c’est</a:t>
            </a:r>
            <a:r>
              <a:rPr lang="en-CA" dirty="0" smtClean="0"/>
              <a:t>…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1187624" y="2652507"/>
                <a:ext cx="2731894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1" smtClean="0">
                          <a:latin typeface="Cambria Math"/>
                        </a:rPr>
                        <m:t>𝟑</m:t>
                      </m:r>
                      <m:r>
                        <a:rPr lang="en-CA" sz="2800" b="1" i="1" smtClean="0">
                          <a:latin typeface="Cambria Math"/>
                        </a:rPr>
                        <m:t>,</m:t>
                      </m:r>
                      <m:r>
                        <a:rPr lang="en-CA" sz="2800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CA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sz="2800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CA" sz="28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CA" sz="28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CA" sz="2800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en-CA" sz="28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CA" sz="28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fr-CA" sz="2800" b="1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652507"/>
                <a:ext cx="2731894" cy="53296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/>
          <p:cNvSpPr txBox="1"/>
          <p:nvPr/>
        </p:nvSpPr>
        <p:spPr>
          <a:xfrm>
            <a:off x="993805" y="3571894"/>
            <a:ext cx="662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LA SOMME DES EXPOSANTS DU MONÔME !!!</a:t>
            </a: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1043608" y="4417948"/>
                <a:ext cx="365020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b="1" i="1" smtClean="0">
                          <a:latin typeface="Cambria Math"/>
                        </a:rPr>
                        <m:t>𝟐</m:t>
                      </m:r>
                      <m:r>
                        <a:rPr lang="en-CA" sz="2800" b="1" i="1" smtClean="0">
                          <a:latin typeface="Cambria Math"/>
                        </a:rPr>
                        <m:t>+</m:t>
                      </m:r>
                      <m:r>
                        <a:rPr lang="en-CA" sz="2800" b="1" i="1" smtClean="0">
                          <a:latin typeface="Cambria Math"/>
                        </a:rPr>
                        <m:t>𝟑</m:t>
                      </m:r>
                      <m:r>
                        <a:rPr lang="en-CA" sz="2800" b="1" i="1" smtClean="0">
                          <a:latin typeface="Cambria Math"/>
                        </a:rPr>
                        <m:t>+</m:t>
                      </m:r>
                      <m:r>
                        <a:rPr lang="en-CA" sz="2800" b="1" i="1" smtClean="0">
                          <a:latin typeface="Cambria Math"/>
                        </a:rPr>
                        <m:t>𝟏</m:t>
                      </m:r>
                      <m:r>
                        <a:rPr lang="en-CA" sz="2800" b="1" i="1" smtClean="0">
                          <a:latin typeface="Cambria Math"/>
                        </a:rPr>
                        <m:t>=</m:t>
                      </m:r>
                      <m:r>
                        <a:rPr lang="en-CA" sz="28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fr-CA" sz="2800" b="1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4417948"/>
                <a:ext cx="365020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3203848" y="2596842"/>
                <a:ext cx="4320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fr-CA" sz="2000" b="1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596842"/>
                <a:ext cx="432048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358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nival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Carnival">
      <a:majorFont>
        <a:latin typeface="Bodoni MT"/>
        <a:ea typeface=""/>
        <a:cs typeface=""/>
        <a:font script="Cyrl" typeface="Times New Roman"/>
        <a:font script="Grek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arnival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75000"/>
                <a:satMod val="170000"/>
              </a:schemeClr>
            </a:gs>
            <a:gs pos="37000">
              <a:schemeClr val="phClr">
                <a:tint val="50000"/>
                <a:satMod val="180000"/>
              </a:schemeClr>
            </a:gs>
            <a:gs pos="50000">
              <a:schemeClr val="phClr">
                <a:tint val="46000"/>
                <a:satMod val="180000"/>
              </a:schemeClr>
            </a:gs>
            <a:gs pos="64000">
              <a:schemeClr val="phClr">
                <a:tint val="50000"/>
                <a:satMod val="180000"/>
              </a:schemeClr>
            </a:gs>
            <a:gs pos="100000">
              <a:schemeClr val="phClr">
                <a:tint val="75000"/>
                <a:satMod val="17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35000"/>
                <a:satMod val="190000"/>
              </a:schemeClr>
            </a:gs>
            <a:gs pos="30000">
              <a:schemeClr val="phClr">
                <a:shade val="64000"/>
                <a:satMod val="165000"/>
              </a:schemeClr>
            </a:gs>
            <a:gs pos="46000">
              <a:schemeClr val="phClr">
                <a:shade val="74000"/>
                <a:satMod val="165000"/>
              </a:schemeClr>
            </a:gs>
            <a:gs pos="56000">
              <a:schemeClr val="phClr">
                <a:shade val="74000"/>
                <a:satMod val="165000"/>
              </a:schemeClr>
            </a:gs>
            <a:gs pos="70000">
              <a:schemeClr val="phClr">
                <a:shade val="64000"/>
                <a:satMod val="165000"/>
              </a:schemeClr>
            </a:gs>
            <a:gs pos="100000">
              <a:schemeClr val="phClr">
                <a:shade val="35000"/>
                <a:satMod val="190000"/>
              </a:schemeClr>
            </a:gs>
          </a:gsLst>
          <a:lin ang="5400000" scaled="0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54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000" dir="54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000" dir="540000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contrasting" dir="tr">
              <a:rot lat="0" lon="0" rev="7000000"/>
            </a:lightRig>
          </a:scene3d>
          <a:sp3d prstMaterial="powder">
            <a:bevelT w="110000" h="50000"/>
          </a:sp3d>
        </a:effectStyle>
      </a:effectStyleLst>
      <a:bg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shade val="68000"/>
                <a:satMod val="150000"/>
              </a:schemeClr>
            </a:gs>
            <a:gs pos="40000">
              <a:schemeClr val="phClr">
                <a:tint val="90000"/>
                <a:satMod val="220000"/>
              </a:schemeClr>
            </a:gs>
            <a:gs pos="50000">
              <a:schemeClr val="phClr">
                <a:tint val="86500"/>
                <a:satMod val="255000"/>
              </a:schemeClr>
            </a:gs>
            <a:gs pos="53000">
              <a:schemeClr val="phClr">
                <a:tint val="86500"/>
                <a:satMod val="255000"/>
              </a:schemeClr>
            </a:gs>
            <a:gs pos="62000">
              <a:schemeClr val="phClr">
                <a:tint val="90000"/>
                <a:satMod val="220000"/>
              </a:schemeClr>
            </a:gs>
            <a:gs pos="100000">
              <a:schemeClr val="phClr">
                <a:shade val="68000"/>
                <a:satMod val="1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190000"/>
              </a:schemeClr>
              <a:schemeClr val="phClr">
                <a:shade val="78000"/>
                <a:satMod val="18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TC010205351[[fn=Thème Carnaval]]</Template>
  <TotalTime>157</TotalTime>
  <Words>263</Words>
  <Application>Microsoft Office PowerPoint</Application>
  <PresentationFormat>Affichage à l'écran (4:3)</PresentationFormat>
  <Paragraphs>157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Carnival</vt:lpstr>
      <vt:lpstr>Présentation PowerPoint</vt:lpstr>
      <vt:lpstr>L’aire de 3 images de Big Mac</vt:lpstr>
      <vt:lpstr>L’aire de 3 images de Whopper</vt:lpstr>
      <vt:lpstr>La distance parcourue par un corps en chute libre </vt:lpstr>
      <vt:lpstr>Le volume d’une boîte</vt:lpstr>
      <vt:lpstr>Le volume d’un prisme à base carrée rempli aux deux tiers</vt:lpstr>
      <vt:lpstr>Quel est votre score ???</vt:lpstr>
      <vt:lpstr>Quelques définitions</vt:lpstr>
      <vt:lpstr>Quelques définitions</vt:lpstr>
      <vt:lpstr>On recommence et c’est à vous</vt:lpstr>
      <vt:lpstr>L’aire de 3 images de Big Mac</vt:lpstr>
      <vt:lpstr>L’aire de 3 images de Whopper</vt:lpstr>
      <vt:lpstr>La distance parcourue par un corps en chute libre </vt:lpstr>
      <vt:lpstr>Le volume d’une boîte</vt:lpstr>
      <vt:lpstr>Le volume d’un prisme à base carrée rempli aux deux tiers</vt:lpstr>
      <vt:lpstr>Quel est votre score 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Allard Luc</dc:creator>
  <cp:lastModifiedBy>Allard Luc</cp:lastModifiedBy>
  <cp:revision>10</cp:revision>
  <dcterms:created xsi:type="dcterms:W3CDTF">2010-09-20T13:47:58Z</dcterms:created>
  <dcterms:modified xsi:type="dcterms:W3CDTF">2016-08-24T15:03:46Z</dcterms:modified>
</cp:coreProperties>
</file>