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7" r:id="rId2"/>
    <p:sldId id="256" r:id="rId3"/>
    <p:sldId id="261" r:id="rId4"/>
    <p:sldId id="262" r:id="rId5"/>
    <p:sldId id="263" r:id="rId6"/>
    <p:sldId id="264" r:id="rId7"/>
    <p:sldId id="265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757A"/>
    <a:srgbClr val="27E0F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>
        <p:scale>
          <a:sx n="64" d="100"/>
          <a:sy n="64" d="100"/>
        </p:scale>
        <p:origin x="-72" y="-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8B9EBBA-996F-894A-B54A-D6246ED52CEA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0828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980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0224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206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9842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40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473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230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235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436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9998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9B482E8-6E0E-1B4F-B1FD-C69DB9E858D9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17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quebec.huffingtonpost.ca/2013/08/28/martin-luther-king-a-improvise-le-segment-i-have-a-dream_n_3829595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Analyse d’extraits du discours de Luther King</a:t>
            </a:r>
            <a:endParaRPr lang="fr-CA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CA" sz="2800" dirty="0" smtClean="0"/>
              <a:t>La langue, outil de communication</a:t>
            </a:r>
            <a:endParaRPr lang="fr-CA" sz="2800" dirty="0"/>
          </a:p>
        </p:txBody>
      </p:sp>
    </p:spTree>
    <p:extLst>
      <p:ext uri="{BB962C8B-B14F-4D97-AF65-F5344CB8AC3E}">
        <p14:creationId xmlns:p14="http://schemas.microsoft.com/office/powerpoint/2010/main" val="150942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CA" dirty="0">
                <a:solidFill>
                  <a:srgbClr val="FF0000"/>
                </a:solidFill>
              </a:rPr>
              <a:t>Je</a:t>
            </a:r>
            <a:r>
              <a:rPr lang="fr-CA" dirty="0"/>
              <a:t> suis heureux de </a:t>
            </a:r>
            <a:r>
              <a:rPr lang="fr-CA" dirty="0">
                <a:solidFill>
                  <a:srgbClr val="FF0000"/>
                </a:solidFill>
              </a:rPr>
              <a:t>me</a:t>
            </a:r>
            <a:r>
              <a:rPr lang="fr-CA" dirty="0"/>
              <a:t> joindre à </a:t>
            </a:r>
            <a:r>
              <a:rPr lang="fr-CA" dirty="0">
                <a:solidFill>
                  <a:srgbClr val="FF0000"/>
                </a:solidFill>
              </a:rPr>
              <a:t>vous</a:t>
            </a:r>
            <a:r>
              <a:rPr lang="fr-CA" dirty="0"/>
              <a:t> </a:t>
            </a:r>
            <a:r>
              <a:rPr lang="fr-CA" u="sng" dirty="0"/>
              <a:t>aujourd’hui</a:t>
            </a:r>
            <a:r>
              <a:rPr lang="fr-CA" dirty="0"/>
              <a:t> pour participer </a:t>
            </a:r>
            <a:r>
              <a:rPr lang="fr-CA" dirty="0" smtClean="0"/>
              <a:t>à…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409482" y="4601980"/>
            <a:ext cx="3782518" cy="225602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dirty="0" smtClean="0"/>
              <a:t>Utilisation du </a:t>
            </a:r>
            <a:r>
              <a:rPr lang="fr-CA" i="1" dirty="0" smtClean="0"/>
              <a:t>je</a:t>
            </a:r>
            <a:r>
              <a:rPr lang="fr-CA" dirty="0" smtClean="0"/>
              <a:t> et du </a:t>
            </a:r>
            <a:r>
              <a:rPr lang="fr-CA" i="1" dirty="0" smtClean="0"/>
              <a:t>vous</a:t>
            </a:r>
            <a:r>
              <a:rPr lang="fr-CA" dirty="0" smtClean="0"/>
              <a:t>; interpellation directe du destinataire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dirty="0" smtClean="0"/>
              <a:t>Arrêt spécifique sur ce moment unique en l’utilisation du mot </a:t>
            </a:r>
            <a:r>
              <a:rPr lang="fr-CA" i="1" dirty="0" smtClean="0"/>
              <a:t>aujourd’hui</a:t>
            </a:r>
            <a:endParaRPr lang="fr-CA" i="1" dirty="0"/>
          </a:p>
        </p:txBody>
      </p:sp>
    </p:spTree>
    <p:extLst>
      <p:ext uri="{BB962C8B-B14F-4D97-AF65-F5344CB8AC3E}">
        <p14:creationId xmlns:p14="http://schemas.microsoft.com/office/powerpoint/2010/main" val="408774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024128" y="-269823"/>
            <a:ext cx="9720072" cy="659568"/>
          </a:xfrm>
        </p:spPr>
        <p:txBody>
          <a:bodyPr>
            <a:noAutofit/>
          </a:bodyPr>
          <a:lstStyle/>
          <a:p>
            <a:endParaRPr lang="fr-CA" sz="32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"/>
          </p:nvPr>
        </p:nvSpPr>
        <p:spPr>
          <a:xfrm>
            <a:off x="1024126" y="824459"/>
            <a:ext cx="6500935" cy="5801193"/>
          </a:xfrm>
        </p:spPr>
        <p:txBody>
          <a:bodyPr>
            <a:normAutofit/>
          </a:bodyPr>
          <a:lstStyle/>
          <a:p>
            <a:r>
              <a:rPr lang="fr-CA" sz="3200" u="sng" dirty="0"/>
              <a:t>Il y a un siècle </a:t>
            </a:r>
            <a:r>
              <a:rPr lang="fr-CA" sz="3200" dirty="0"/>
              <a:t>de cela, un grand Américain qui nous couvre </a:t>
            </a:r>
            <a:r>
              <a:rPr lang="fr-CA" sz="3200" u="sng" dirty="0"/>
              <a:t>aujourd’hui </a:t>
            </a:r>
            <a:r>
              <a:rPr lang="fr-CA" sz="3200" dirty="0"/>
              <a:t>de son ombre symbolique signait notre Proclamation d’Émancipation. </a:t>
            </a:r>
            <a:r>
              <a:rPr lang="fr-CA" sz="3200" b="1" dirty="0"/>
              <a:t>Ce décret </a:t>
            </a:r>
            <a:r>
              <a:rPr lang="fr-CA" sz="3200" dirty="0"/>
              <a:t>capital se dresse, </a:t>
            </a:r>
            <a:r>
              <a:rPr lang="fr-CA" sz="3200" dirty="0">
                <a:solidFill>
                  <a:srgbClr val="FF0000"/>
                </a:solidFill>
              </a:rPr>
              <a:t>comme un grand phare illuminant d’espérance les millions d’esclaves marqués au feu d’une brûlante injustice</a:t>
            </a:r>
            <a:r>
              <a:rPr lang="fr-CA" sz="3200" dirty="0"/>
              <a:t>. </a:t>
            </a:r>
            <a:r>
              <a:rPr lang="fr-CA" sz="3200" b="1" dirty="0"/>
              <a:t>Ce décret </a:t>
            </a:r>
            <a:r>
              <a:rPr lang="fr-CA" sz="3200" dirty="0"/>
              <a:t>est venu </a:t>
            </a:r>
            <a:r>
              <a:rPr lang="fr-CA" sz="3200" dirty="0">
                <a:solidFill>
                  <a:srgbClr val="FFC000"/>
                </a:solidFill>
              </a:rPr>
              <a:t>comme une aube joyeuse terminer la longue nuit de leur captivité</a:t>
            </a:r>
            <a:r>
              <a:rPr lang="fr-CA" sz="3200" dirty="0"/>
              <a:t>.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</p:nvPr>
        </p:nvSpPr>
        <p:spPr>
          <a:xfrm>
            <a:off x="7899816" y="824459"/>
            <a:ext cx="2844384" cy="5484901"/>
          </a:xfrm>
        </p:spPr>
        <p:txBody>
          <a:bodyPr>
            <a:normAutofit/>
          </a:bodyPr>
          <a:lstStyle/>
          <a:p>
            <a:r>
              <a:rPr lang="fr-CA" dirty="0" smtClean="0"/>
              <a:t>. Cohérence ici assurée par </a:t>
            </a:r>
            <a:r>
              <a:rPr lang="fr-CA" u="sng" dirty="0" smtClean="0"/>
              <a:t>le fil du temps </a:t>
            </a:r>
            <a:r>
              <a:rPr lang="fr-CA" dirty="0" smtClean="0"/>
              <a:t>qui est la structure de son texte, le squelette de celui-ci</a:t>
            </a:r>
          </a:p>
          <a:p>
            <a:endParaRPr lang="fr-CA" dirty="0" smtClean="0"/>
          </a:p>
          <a:p>
            <a:r>
              <a:rPr lang="fr-CA" dirty="0" smtClean="0"/>
              <a:t>. Figures de </a:t>
            </a:r>
            <a:r>
              <a:rPr lang="fr-CA" dirty="0" smtClean="0"/>
              <a:t>style:</a:t>
            </a:r>
            <a:endParaRPr lang="fr-CA" dirty="0" smtClean="0"/>
          </a:p>
          <a:p>
            <a:r>
              <a:rPr lang="fr-CA" b="1" dirty="0" smtClean="0"/>
              <a:t>-la répétition</a:t>
            </a:r>
          </a:p>
          <a:p>
            <a:r>
              <a:rPr lang="fr-CA" dirty="0" smtClean="0"/>
              <a:t>-</a:t>
            </a:r>
            <a:r>
              <a:rPr lang="fr-CA" dirty="0" smtClean="0">
                <a:solidFill>
                  <a:srgbClr val="FF0000"/>
                </a:solidFill>
              </a:rPr>
              <a:t>la comparaison</a:t>
            </a:r>
          </a:p>
          <a:p>
            <a:r>
              <a:rPr lang="fr-CA" dirty="0" smtClean="0"/>
              <a:t>-</a:t>
            </a:r>
            <a:r>
              <a:rPr lang="fr-CA" dirty="0" smtClean="0">
                <a:solidFill>
                  <a:srgbClr val="FFC000"/>
                </a:solidFill>
              </a:rPr>
              <a:t>métaphore</a:t>
            </a:r>
          </a:p>
          <a:p>
            <a:endParaRPr lang="fr-CA" dirty="0"/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117440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24126" y="210461"/>
            <a:ext cx="9720072" cy="119322"/>
          </a:xfrm>
        </p:spPr>
        <p:txBody>
          <a:bodyPr>
            <a:normAutofit fontScale="90000"/>
          </a:bodyPr>
          <a:lstStyle/>
          <a:p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24126" y="809469"/>
            <a:ext cx="5871349" cy="5771213"/>
          </a:xfrm>
        </p:spPr>
        <p:txBody>
          <a:bodyPr>
            <a:noAutofit/>
          </a:bodyPr>
          <a:lstStyle/>
          <a:p>
            <a:r>
              <a:rPr lang="fr-CA" sz="3600" dirty="0">
                <a:solidFill>
                  <a:srgbClr val="00B0F0"/>
                </a:solidFill>
              </a:rPr>
              <a:t>Mais</a:t>
            </a:r>
            <a:r>
              <a:rPr lang="fr-CA" sz="3600" dirty="0"/>
              <a:t>, </a:t>
            </a:r>
            <a:r>
              <a:rPr lang="fr-CA" sz="3600" b="1" u="sng" dirty="0"/>
              <a:t>cent ans plus tard</a:t>
            </a:r>
            <a:r>
              <a:rPr lang="fr-CA" sz="3600" dirty="0"/>
              <a:t>, le Noir n’est toujours pas libre. </a:t>
            </a:r>
            <a:r>
              <a:rPr lang="fr-CA" sz="3600" b="1" u="sng" dirty="0"/>
              <a:t>Cent ans plus tard</a:t>
            </a:r>
            <a:r>
              <a:rPr lang="fr-CA" sz="3600" dirty="0"/>
              <a:t>, la vie du Noir est encore </a:t>
            </a:r>
            <a:r>
              <a:rPr lang="fr-CA" sz="3600" dirty="0">
                <a:solidFill>
                  <a:srgbClr val="FF33CC"/>
                </a:solidFill>
              </a:rPr>
              <a:t>terriblement handicapée</a:t>
            </a:r>
            <a:r>
              <a:rPr lang="fr-CA" sz="3600" dirty="0"/>
              <a:t> par </a:t>
            </a:r>
            <a:r>
              <a:rPr lang="fr-CA" sz="3600" dirty="0">
                <a:solidFill>
                  <a:srgbClr val="92D050"/>
                </a:solidFill>
              </a:rPr>
              <a:t>les menottes </a:t>
            </a:r>
            <a:r>
              <a:rPr lang="fr-CA" sz="3600" dirty="0"/>
              <a:t>de la ségrégation et les </a:t>
            </a:r>
            <a:r>
              <a:rPr lang="fr-CA" sz="3600" dirty="0">
                <a:solidFill>
                  <a:srgbClr val="92D050"/>
                </a:solidFill>
              </a:rPr>
              <a:t>chaînes</a:t>
            </a:r>
            <a:r>
              <a:rPr lang="fr-CA" sz="3600" dirty="0"/>
              <a:t> de la discrimination. </a:t>
            </a:r>
            <a:r>
              <a:rPr lang="fr-CA" sz="3600" b="1" u="sng" dirty="0"/>
              <a:t>Cent ans plus tard</a:t>
            </a:r>
            <a:r>
              <a:rPr lang="fr-CA" sz="3600" dirty="0"/>
              <a:t>, le Noir vit </a:t>
            </a:r>
            <a:r>
              <a:rPr lang="fr-CA" sz="3600" dirty="0">
                <a:solidFill>
                  <a:srgbClr val="92D050"/>
                </a:solidFill>
              </a:rPr>
              <a:t>à l’écart </a:t>
            </a:r>
            <a:r>
              <a:rPr lang="fr-CA" sz="3600" dirty="0"/>
              <a:t>sur </a:t>
            </a:r>
            <a:r>
              <a:rPr lang="fr-CA" sz="3600" dirty="0">
                <a:solidFill>
                  <a:srgbClr val="FFC000"/>
                </a:solidFill>
              </a:rPr>
              <a:t>son îlot de pauvreté au milieu d’un vaste océan de prospérité matérielle.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839856" y="944380"/>
            <a:ext cx="2904344" cy="5364980"/>
          </a:xfrm>
        </p:spPr>
        <p:txBody>
          <a:bodyPr>
            <a:normAutofit lnSpcReduction="10000"/>
          </a:bodyPr>
          <a:lstStyle/>
          <a:p>
            <a:r>
              <a:rPr lang="fr-CA" dirty="0" smtClean="0">
                <a:solidFill>
                  <a:srgbClr val="00B0F0"/>
                </a:solidFill>
              </a:rPr>
              <a:t>. Marqueur de relation pour structurer les propos</a:t>
            </a:r>
          </a:p>
          <a:p>
            <a:r>
              <a:rPr lang="fr-CA" dirty="0" smtClean="0"/>
              <a:t>. Phrase affirmative, courte</a:t>
            </a:r>
          </a:p>
          <a:p>
            <a:r>
              <a:rPr lang="fr-CA" dirty="0" smtClean="0"/>
              <a:t>. </a:t>
            </a:r>
            <a:r>
              <a:rPr lang="fr-CA" dirty="0" smtClean="0">
                <a:solidFill>
                  <a:srgbClr val="FF33CC"/>
                </a:solidFill>
              </a:rPr>
              <a:t>Mots connotés (marques de modalité)</a:t>
            </a:r>
            <a:endParaRPr lang="fr-CA" dirty="0" smtClean="0">
              <a:solidFill>
                <a:srgbClr val="FF33CC"/>
              </a:solidFill>
            </a:endParaRPr>
          </a:p>
          <a:p>
            <a:r>
              <a:rPr lang="fr-CA" dirty="0" smtClean="0"/>
              <a:t>. </a:t>
            </a:r>
            <a:r>
              <a:rPr lang="fr-CA" u="sng" dirty="0" smtClean="0"/>
              <a:t>Figures de style</a:t>
            </a:r>
          </a:p>
          <a:p>
            <a:r>
              <a:rPr lang="fr-CA" dirty="0" smtClean="0"/>
              <a:t>-</a:t>
            </a:r>
            <a:r>
              <a:rPr lang="fr-CA" b="1" dirty="0" smtClean="0"/>
              <a:t>répétition</a:t>
            </a:r>
          </a:p>
          <a:p>
            <a:r>
              <a:rPr lang="fr-CA" dirty="0" smtClean="0"/>
              <a:t>-</a:t>
            </a:r>
            <a:r>
              <a:rPr lang="fr-CA" dirty="0" smtClean="0">
                <a:solidFill>
                  <a:srgbClr val="FFC000"/>
                </a:solidFill>
              </a:rPr>
              <a:t>métaphore</a:t>
            </a:r>
          </a:p>
          <a:p>
            <a:endParaRPr lang="fr-CA" dirty="0" smtClean="0"/>
          </a:p>
          <a:p>
            <a:endParaRPr lang="fr-CA" dirty="0"/>
          </a:p>
          <a:p>
            <a:r>
              <a:rPr lang="fr-CA" dirty="0" smtClean="0"/>
              <a:t>. </a:t>
            </a:r>
            <a:r>
              <a:rPr lang="fr-CA" dirty="0" smtClean="0">
                <a:solidFill>
                  <a:srgbClr val="92D050"/>
                </a:solidFill>
              </a:rPr>
              <a:t>Champs lexicaux</a:t>
            </a:r>
            <a:endParaRPr lang="fr-CA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87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24128" y="194872"/>
            <a:ext cx="9720072" cy="89941"/>
          </a:xfrm>
        </p:spPr>
        <p:txBody>
          <a:bodyPr>
            <a:normAutofit fontScale="90000"/>
          </a:bodyPr>
          <a:lstStyle/>
          <a:p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24126" y="599607"/>
            <a:ext cx="5031899" cy="5709753"/>
          </a:xfrm>
        </p:spPr>
        <p:txBody>
          <a:bodyPr>
            <a:noAutofit/>
          </a:bodyPr>
          <a:lstStyle/>
          <a:p>
            <a:r>
              <a:rPr lang="fr-CA" sz="5400" dirty="0">
                <a:solidFill>
                  <a:schemeClr val="accent1"/>
                </a:solidFill>
              </a:rPr>
              <a:t>C’est pourquoi </a:t>
            </a:r>
            <a:r>
              <a:rPr lang="fr-CA" sz="5400" dirty="0">
                <a:solidFill>
                  <a:srgbClr val="FF33CC"/>
                </a:solidFill>
              </a:rPr>
              <a:t>nous</a:t>
            </a:r>
            <a:r>
              <a:rPr lang="fr-CA" sz="5400" dirty="0"/>
              <a:t> sommes venus ici </a:t>
            </a:r>
            <a:r>
              <a:rPr lang="fr-CA" sz="5400" u="sng" dirty="0"/>
              <a:t>aujourd’hui</a:t>
            </a:r>
            <a:r>
              <a:rPr lang="fr-CA" sz="5400" dirty="0"/>
              <a:t> </a:t>
            </a:r>
            <a:r>
              <a:rPr lang="fr-CA" sz="5400" i="1" dirty="0"/>
              <a:t>dénoncer</a:t>
            </a:r>
            <a:r>
              <a:rPr lang="fr-CA" sz="5400" dirty="0"/>
              <a:t> une </a:t>
            </a:r>
            <a:r>
              <a:rPr lang="fr-CA" sz="5400" i="1" dirty="0"/>
              <a:t>condition humaine </a:t>
            </a:r>
            <a:r>
              <a:rPr lang="fr-CA" sz="5400" i="1" dirty="0">
                <a:solidFill>
                  <a:srgbClr val="FF33CC"/>
                </a:solidFill>
              </a:rPr>
              <a:t>honteuse</a:t>
            </a:r>
            <a:r>
              <a:rPr lang="fr-CA" sz="5400" dirty="0"/>
              <a:t>.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135318" y="824459"/>
            <a:ext cx="3608882" cy="5484901"/>
          </a:xfrm>
        </p:spPr>
        <p:txBody>
          <a:bodyPr/>
          <a:lstStyle/>
          <a:p>
            <a:r>
              <a:rPr lang="fr-CA" dirty="0" smtClean="0">
                <a:solidFill>
                  <a:schemeClr val="accent1"/>
                </a:solidFill>
              </a:rPr>
              <a:t>. Marqueur de relation</a:t>
            </a:r>
          </a:p>
          <a:p>
            <a:endParaRPr lang="fr-CA" dirty="0" smtClean="0"/>
          </a:p>
          <a:p>
            <a:r>
              <a:rPr lang="fr-CA" dirty="0" smtClean="0"/>
              <a:t>. </a:t>
            </a:r>
            <a:r>
              <a:rPr lang="fr-CA" dirty="0" smtClean="0">
                <a:solidFill>
                  <a:srgbClr val="FF33CC"/>
                </a:solidFill>
              </a:rPr>
              <a:t>Utilisation de pronoms personnels </a:t>
            </a:r>
            <a:r>
              <a:rPr lang="fr-CA" dirty="0" smtClean="0">
                <a:solidFill>
                  <a:srgbClr val="FF33CC"/>
                </a:solidFill>
              </a:rPr>
              <a:t>inclusifs (marques de modalité)</a:t>
            </a:r>
            <a:endParaRPr lang="fr-CA" dirty="0" smtClean="0">
              <a:solidFill>
                <a:srgbClr val="FF33CC"/>
              </a:solidFill>
            </a:endParaRPr>
          </a:p>
          <a:p>
            <a:endParaRPr lang="fr-CA" dirty="0"/>
          </a:p>
          <a:p>
            <a:pPr marL="0" indent="0">
              <a:buNone/>
            </a:pPr>
            <a:r>
              <a:rPr lang="fr-CA" dirty="0" smtClean="0"/>
              <a:t>. </a:t>
            </a:r>
            <a:r>
              <a:rPr lang="fr-CA" u="sng" dirty="0" smtClean="0"/>
              <a:t>Cohérence du </a:t>
            </a:r>
            <a:r>
              <a:rPr lang="fr-CA" u="sng" dirty="0" smtClean="0"/>
              <a:t>discours assurée par les indices de temps</a:t>
            </a:r>
          </a:p>
          <a:p>
            <a:pPr marL="0" indent="0">
              <a:buNone/>
            </a:pPr>
            <a:endParaRPr lang="fr-CA" u="sng" dirty="0"/>
          </a:p>
          <a:p>
            <a:pPr marL="0" indent="0">
              <a:buNone/>
            </a:pPr>
            <a:r>
              <a:rPr lang="fr-CA" dirty="0" smtClean="0">
                <a:solidFill>
                  <a:srgbClr val="FF33CC"/>
                </a:solidFill>
              </a:rPr>
              <a:t>. Vocabulaire connoté</a:t>
            </a:r>
            <a:endParaRPr lang="fr-CA" dirty="0" smtClean="0">
              <a:solidFill>
                <a:srgbClr val="FF33CC"/>
              </a:solidFill>
            </a:endParaRPr>
          </a:p>
          <a:p>
            <a:endParaRPr lang="fr-CA" dirty="0" smtClean="0"/>
          </a:p>
          <a:p>
            <a:pPr marL="0" indent="0">
              <a:buNone/>
            </a:pP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58108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19322"/>
          </a:xfrm>
        </p:spPr>
        <p:txBody>
          <a:bodyPr>
            <a:normAutofit fontScale="90000"/>
          </a:bodyPr>
          <a:lstStyle/>
          <a:p>
            <a:endParaRPr lang="fr-CA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"/>
          </p:nvPr>
        </p:nvSpPr>
        <p:spPr>
          <a:xfrm>
            <a:off x="1024126" y="1064302"/>
            <a:ext cx="5571545" cy="5546360"/>
          </a:xfrm>
        </p:spPr>
        <p:txBody>
          <a:bodyPr>
            <a:normAutofit fontScale="70000" lnSpcReduction="20000"/>
          </a:bodyPr>
          <a:lstStyle/>
          <a:p>
            <a:r>
              <a:rPr lang="fr-CA" sz="4800" dirty="0">
                <a:solidFill>
                  <a:srgbClr val="FF33CC"/>
                </a:solidFill>
              </a:rPr>
              <a:t>Je</a:t>
            </a:r>
            <a:r>
              <a:rPr lang="fr-CA" sz="4800" dirty="0">
                <a:solidFill>
                  <a:srgbClr val="FF0000"/>
                </a:solidFill>
              </a:rPr>
              <a:t> </a:t>
            </a:r>
            <a:r>
              <a:rPr lang="fr-CA" sz="4800" dirty="0"/>
              <a:t>fais </a:t>
            </a:r>
            <a:r>
              <a:rPr lang="fr-CA" sz="4800" u="sng" dirty="0"/>
              <a:t>aujourd’hui </a:t>
            </a:r>
            <a:r>
              <a:rPr lang="fr-CA" sz="4800" dirty="0"/>
              <a:t>un rêve </a:t>
            </a:r>
            <a:r>
              <a:rPr lang="fr-CA" sz="4800" dirty="0" smtClean="0">
                <a:solidFill>
                  <a:srgbClr val="FF33CC"/>
                </a:solidFill>
              </a:rPr>
              <a:t>!</a:t>
            </a:r>
          </a:p>
          <a:p>
            <a:endParaRPr lang="fr-CA" sz="4800" dirty="0" smtClean="0">
              <a:solidFill>
                <a:srgbClr val="00B0F0"/>
              </a:solidFill>
            </a:endParaRPr>
          </a:p>
          <a:p>
            <a:endParaRPr lang="fr-CA" sz="4800" dirty="0">
              <a:solidFill>
                <a:srgbClr val="00B0F0"/>
              </a:solidFill>
            </a:endParaRPr>
          </a:p>
          <a:p>
            <a:endParaRPr lang="fr-CA" sz="4800" dirty="0">
              <a:solidFill>
                <a:srgbClr val="00B0F0"/>
              </a:solidFill>
            </a:endParaRPr>
          </a:p>
          <a:p>
            <a:r>
              <a:rPr lang="fr-CA" sz="4800" b="1" dirty="0"/>
              <a:t>Avec cette foi</a:t>
            </a:r>
            <a:r>
              <a:rPr lang="fr-CA" sz="4800" dirty="0"/>
              <a:t>, </a:t>
            </a:r>
            <a:r>
              <a:rPr lang="fr-CA" sz="4800" dirty="0">
                <a:solidFill>
                  <a:srgbClr val="FF0000"/>
                </a:solidFill>
              </a:rPr>
              <a:t>nous</a:t>
            </a:r>
            <a:r>
              <a:rPr lang="fr-CA" sz="4800" dirty="0"/>
              <a:t> </a:t>
            </a:r>
            <a:r>
              <a:rPr lang="fr-CA" sz="4800" u="sng" dirty="0"/>
              <a:t>serons</a:t>
            </a:r>
            <a:r>
              <a:rPr lang="fr-CA" sz="4800" dirty="0"/>
              <a:t> capables de distinguer dans la </a:t>
            </a:r>
            <a:r>
              <a:rPr lang="fr-CA" sz="4800" dirty="0">
                <a:solidFill>
                  <a:srgbClr val="FFC000"/>
                </a:solidFill>
              </a:rPr>
              <a:t>montagne du désespoir une pierre d’espérance</a:t>
            </a:r>
            <a:r>
              <a:rPr lang="fr-CA" sz="4800" dirty="0"/>
              <a:t>. </a:t>
            </a:r>
            <a:r>
              <a:rPr lang="fr-CA" sz="4800" b="1" dirty="0"/>
              <a:t>Avec cette foi</a:t>
            </a:r>
            <a:r>
              <a:rPr lang="fr-CA" sz="4800" dirty="0"/>
              <a:t>, nous serons capables de transformer </a:t>
            </a:r>
            <a:r>
              <a:rPr lang="fr-CA" sz="4800" dirty="0">
                <a:solidFill>
                  <a:srgbClr val="AB757A"/>
                </a:solidFill>
              </a:rPr>
              <a:t>les discordes criardes de notre nation en une superbe symphonie de fraternité.</a:t>
            </a:r>
          </a:p>
          <a:p>
            <a:endParaRPr lang="fr-CA" sz="4800" dirty="0">
              <a:solidFill>
                <a:srgbClr val="00B0F0"/>
              </a:solidFill>
            </a:endParaRPr>
          </a:p>
          <a:p>
            <a:endParaRPr lang="fr-CA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</p:nvPr>
        </p:nvSpPr>
        <p:spPr>
          <a:xfrm>
            <a:off x="6835514" y="1064303"/>
            <a:ext cx="3908685" cy="5245058"/>
          </a:xfrm>
        </p:spPr>
        <p:txBody>
          <a:bodyPr>
            <a:normAutofit fontScale="70000" lnSpcReduction="20000"/>
          </a:bodyPr>
          <a:lstStyle/>
          <a:p>
            <a:r>
              <a:rPr lang="fr-CA" sz="3200" dirty="0" smtClean="0">
                <a:solidFill>
                  <a:srgbClr val="FF33CC"/>
                </a:solidFill>
              </a:rPr>
              <a:t>. Pronom </a:t>
            </a:r>
            <a:r>
              <a:rPr lang="fr-CA" sz="3200" dirty="0" smtClean="0">
                <a:solidFill>
                  <a:srgbClr val="FF33CC"/>
                </a:solidFill>
              </a:rPr>
              <a:t>personnel (marque de modalité)</a:t>
            </a:r>
          </a:p>
          <a:p>
            <a:r>
              <a:rPr lang="fr-CA" sz="3200" dirty="0" smtClean="0">
                <a:solidFill>
                  <a:srgbClr val="FF33CC"/>
                </a:solidFill>
              </a:rPr>
              <a:t>. Ponctuation expressive (marque de modalité)</a:t>
            </a:r>
            <a:endParaRPr lang="fr-CA" sz="3200" dirty="0" smtClean="0">
              <a:solidFill>
                <a:srgbClr val="FF33CC"/>
              </a:solidFill>
            </a:endParaRPr>
          </a:p>
          <a:p>
            <a:endParaRPr lang="fr-CA" sz="3200" dirty="0" smtClean="0"/>
          </a:p>
          <a:p>
            <a:endParaRPr lang="fr-CA" sz="3200" dirty="0" smtClean="0"/>
          </a:p>
          <a:p>
            <a:r>
              <a:rPr lang="fr-CA" sz="3200" dirty="0" smtClean="0"/>
              <a:t>. Cohérence des propos (système des temps verbaux)</a:t>
            </a:r>
          </a:p>
          <a:p>
            <a:endParaRPr lang="fr-CA" sz="3200" dirty="0" smtClean="0"/>
          </a:p>
          <a:p>
            <a:r>
              <a:rPr lang="fr-CA" sz="3200" dirty="0" smtClean="0"/>
              <a:t>. </a:t>
            </a:r>
            <a:r>
              <a:rPr lang="fr-CA" sz="3200" u="sng" dirty="0"/>
              <a:t>f</a:t>
            </a:r>
            <a:r>
              <a:rPr lang="fr-CA" sz="3200" u="sng" dirty="0" smtClean="0"/>
              <a:t>igures de style</a:t>
            </a:r>
            <a:r>
              <a:rPr lang="fr-CA" sz="3200" u="sng" dirty="0" smtClean="0"/>
              <a:t>:</a:t>
            </a:r>
          </a:p>
          <a:p>
            <a:r>
              <a:rPr lang="fr-CA" sz="3200" b="1" dirty="0" smtClean="0"/>
              <a:t>-répétition</a:t>
            </a:r>
            <a:endParaRPr lang="fr-CA" sz="3200" b="1" dirty="0" smtClean="0"/>
          </a:p>
          <a:p>
            <a:r>
              <a:rPr lang="fr-CA" sz="3200" dirty="0" smtClean="0">
                <a:solidFill>
                  <a:srgbClr val="FFC000"/>
                </a:solidFill>
              </a:rPr>
              <a:t>-métaphore</a:t>
            </a:r>
          </a:p>
          <a:p>
            <a:r>
              <a:rPr lang="fr-CA" sz="3200" dirty="0" smtClean="0">
                <a:solidFill>
                  <a:srgbClr val="AB757A"/>
                </a:solidFill>
              </a:rPr>
              <a:t>-antithèse</a:t>
            </a:r>
            <a:endParaRPr lang="fr-CA" sz="3200" dirty="0">
              <a:solidFill>
                <a:srgbClr val="AB75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68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024127" y="585215"/>
            <a:ext cx="10758141" cy="5815585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 but est-il atteint?</a:t>
            </a:r>
            <a:br>
              <a:rPr lang="fr-CA" dirty="0" smtClean="0"/>
            </a:br>
            <a:r>
              <a:rPr lang="fr-CA" dirty="0" smtClean="0"/>
              <a:t/>
            </a:r>
            <a:br>
              <a:rPr lang="fr-CA" dirty="0" smtClean="0"/>
            </a:br>
            <a:r>
              <a:rPr lang="fr-CA" dirty="0" smtClean="0"/>
              <a:t>Prise de conscience que l’engagement social impose souvent une communication qui vise à sensibiliser, à rassembler, à convaincre, à mobiliser…</a:t>
            </a:r>
            <a:br>
              <a:rPr lang="fr-CA" dirty="0" smtClean="0"/>
            </a:br>
            <a:r>
              <a:rPr lang="fr-CA" dirty="0" smtClean="0"/>
              <a:t>Prise de conscience qu’à la base de la communication existe une langue qui est, en soi, un outil que l’on peut manier avec habileté.</a:t>
            </a:r>
            <a:br>
              <a:rPr lang="fr-CA" dirty="0" smtClean="0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61578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2938073"/>
            <a:ext cx="8911687" cy="1738858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Pour votre information!</a:t>
            </a:r>
            <a:br>
              <a:rPr lang="fr-CA" dirty="0" smtClean="0"/>
            </a:br>
            <a:r>
              <a:rPr lang="fr-CA" dirty="0" smtClean="0"/>
              <a:t>Certains prétendent que ce discours est le fruit d’une improvisation.  C’est en partie vrai.</a:t>
            </a:r>
            <a:br>
              <a:rPr lang="fr-CA" dirty="0" smtClean="0"/>
            </a:br>
            <a:r>
              <a:rPr lang="fr-CA" dirty="0" smtClean="0"/>
              <a:t/>
            </a:r>
            <a:br>
              <a:rPr lang="fr-CA" dirty="0" smtClean="0"/>
            </a:br>
            <a:r>
              <a:rPr lang="fr-CA" dirty="0" smtClean="0"/>
              <a:t/>
            </a:r>
            <a:br>
              <a:rPr lang="fr-CA" dirty="0" smtClean="0"/>
            </a:br>
            <a:r>
              <a:rPr lang="fr-CA" dirty="0" smtClean="0"/>
              <a:t/>
            </a:r>
            <a:br>
              <a:rPr lang="fr-CA" dirty="0" smtClean="0"/>
            </a:br>
            <a:r>
              <a:rPr lang="fr-CA" dirty="0" smtClean="0"/>
              <a:t/>
            </a:r>
            <a:br>
              <a:rPr lang="fr-CA" dirty="0" smtClean="0"/>
            </a:br>
            <a:r>
              <a:rPr lang="fr-CA" dirty="0"/>
              <a:t/>
            </a:r>
            <a:br>
              <a:rPr lang="fr-CA" dirty="0"/>
            </a:br>
            <a:r>
              <a:rPr lang="fr-CA" dirty="0" smtClean="0"/>
              <a:t/>
            </a:r>
            <a:br>
              <a:rPr lang="fr-CA" dirty="0" smtClean="0"/>
            </a:b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3252866"/>
            <a:ext cx="8915400" cy="26583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CA" dirty="0">
              <a:hlinkClick r:id="rId2"/>
            </a:endParaRPr>
          </a:p>
          <a:p>
            <a:pPr marL="0" indent="0">
              <a:buNone/>
            </a:pPr>
            <a:endParaRPr lang="fr-CA" dirty="0">
              <a:hlinkClick r:id="rId2"/>
            </a:endParaRPr>
          </a:p>
          <a:p>
            <a:r>
              <a:rPr lang="fr-CA" dirty="0" smtClean="0">
                <a:hlinkClick r:id="rId2"/>
              </a:rPr>
              <a:t>http</a:t>
            </a:r>
            <a:r>
              <a:rPr lang="fr-CA" dirty="0">
                <a:hlinkClick r:id="rId2"/>
              </a:rPr>
              <a:t>://</a:t>
            </a:r>
            <a:r>
              <a:rPr lang="fr-CA" dirty="0" smtClean="0">
                <a:hlinkClick r:id="rId2"/>
              </a:rPr>
              <a:t>quebec.huffingtonpost.ca/2013/08/28/martin-luther-king-a-improvise-le-segment-i-have-a-dream_n_3829595.html</a:t>
            </a:r>
            <a:endParaRPr lang="fr-CA" dirty="0" smtClean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01373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73</TotalTime>
  <Words>376</Words>
  <Application>Microsoft Office PowerPoint</Application>
  <PresentationFormat>Personnalisé</PresentationFormat>
  <Paragraphs>50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Intégral</vt:lpstr>
      <vt:lpstr>Analyse d’extraits du discours de Luther King</vt:lpstr>
      <vt:lpstr>Je suis heureux de me joindre à vous aujourd’hui pour participer à…</vt:lpstr>
      <vt:lpstr>Présentation PowerPoint</vt:lpstr>
      <vt:lpstr>Présentation PowerPoint</vt:lpstr>
      <vt:lpstr>Présentation PowerPoint</vt:lpstr>
      <vt:lpstr>Présentation PowerPoint</vt:lpstr>
      <vt:lpstr>Le but est-il atteint?  Prise de conscience que l’engagement social impose souvent une communication qui vise à sensibiliser, à rassembler, à convaincre, à mobiliser… Prise de conscience qu’à la base de la communication existe une langue qui est, en soi, un outil que l’on peut manier avec habileté. </vt:lpstr>
      <vt:lpstr>Pour votre information! Certains prétendent que ce discours est le fruit d’une improvisation.  C’est en partie vrai.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Analyse d’extraits du discours de Luther King</dc:title>
  <dc:creator>Décarie Geneviève</dc:creator>
  <cp:lastModifiedBy>Décarie Geneviève</cp:lastModifiedBy>
  <cp:revision>10</cp:revision>
  <dcterms:created xsi:type="dcterms:W3CDTF">2014-11-24T15:48:29Z</dcterms:created>
  <dcterms:modified xsi:type="dcterms:W3CDTF">2015-11-18T16:25:00Z</dcterms:modified>
</cp:coreProperties>
</file>