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38"/>
  </p:notesMasterIdLst>
  <p:sldIdLst>
    <p:sldId id="471" r:id="rId2"/>
    <p:sldId id="257" r:id="rId3"/>
    <p:sldId id="475" r:id="rId4"/>
    <p:sldId id="328" r:id="rId5"/>
    <p:sldId id="472" r:id="rId6"/>
    <p:sldId id="330" r:id="rId7"/>
    <p:sldId id="473" r:id="rId8"/>
    <p:sldId id="334" r:id="rId9"/>
    <p:sldId id="477" r:id="rId10"/>
    <p:sldId id="385" r:id="rId11"/>
    <p:sldId id="336" r:id="rId12"/>
    <p:sldId id="430" r:id="rId13"/>
    <p:sldId id="436" r:id="rId14"/>
    <p:sldId id="347" r:id="rId15"/>
    <p:sldId id="481" r:id="rId16"/>
    <p:sldId id="468" r:id="rId17"/>
    <p:sldId id="348" r:id="rId18"/>
    <p:sldId id="349" r:id="rId19"/>
    <p:sldId id="350" r:id="rId20"/>
    <p:sldId id="351" r:id="rId21"/>
    <p:sldId id="361" r:id="rId22"/>
    <p:sldId id="363" r:id="rId23"/>
    <p:sldId id="364" r:id="rId24"/>
    <p:sldId id="367" r:id="rId25"/>
    <p:sldId id="442" r:id="rId26"/>
    <p:sldId id="423" r:id="rId27"/>
    <p:sldId id="482" r:id="rId28"/>
    <p:sldId id="424" r:id="rId29"/>
    <p:sldId id="444" r:id="rId30"/>
    <p:sldId id="401" r:id="rId31"/>
    <p:sldId id="445" r:id="rId32"/>
    <p:sldId id="474" r:id="rId33"/>
    <p:sldId id="427" r:id="rId34"/>
    <p:sldId id="470" r:id="rId35"/>
    <p:sldId id="447" r:id="rId36"/>
    <p:sldId id="476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1D62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9352" autoAdjust="0"/>
  </p:normalViewPr>
  <p:slideViewPr>
    <p:cSldViewPr snapToGrid="0">
      <p:cViewPr varScale="1">
        <p:scale>
          <a:sx n="53" d="100"/>
          <a:sy n="53" d="100"/>
        </p:scale>
        <p:origin x="117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lkauskas Kim" userId="ccb8c93e-d856-40e3-8c9b-7289baf450cc" providerId="ADAL" clId="{6C073C1D-6646-49BD-9023-82C1F678F766}"/>
    <pc:docChg chg="modSld">
      <pc:chgData name="Silkauskas Kim" userId="ccb8c93e-d856-40e3-8c9b-7289baf450cc" providerId="ADAL" clId="{6C073C1D-6646-49BD-9023-82C1F678F766}" dt="2023-09-23T16:59:57.039" v="7" actId="20577"/>
      <pc:docMkLst>
        <pc:docMk/>
      </pc:docMkLst>
      <pc:sldChg chg="modNotesTx">
        <pc:chgData name="Silkauskas Kim" userId="ccb8c93e-d856-40e3-8c9b-7289baf450cc" providerId="ADAL" clId="{6C073C1D-6646-49BD-9023-82C1F678F766}" dt="2023-09-23T16:59:16.366" v="1" actId="20577"/>
        <pc:sldMkLst>
          <pc:docMk/>
          <pc:sldMk cId="852915834" sldId="328"/>
        </pc:sldMkLst>
      </pc:sldChg>
      <pc:sldChg chg="modNotesTx">
        <pc:chgData name="Silkauskas Kim" userId="ccb8c93e-d856-40e3-8c9b-7289baf450cc" providerId="ADAL" clId="{6C073C1D-6646-49BD-9023-82C1F678F766}" dt="2023-09-23T16:59:23.153" v="3" actId="20577"/>
        <pc:sldMkLst>
          <pc:docMk/>
          <pc:sldMk cId="814798042" sldId="330"/>
        </pc:sldMkLst>
      </pc:sldChg>
      <pc:sldChg chg="modSp mod">
        <pc:chgData name="Silkauskas Kim" userId="ccb8c93e-d856-40e3-8c9b-7289baf450cc" providerId="ADAL" clId="{6C073C1D-6646-49BD-9023-82C1F678F766}" dt="2023-09-23T16:59:44.382" v="5" actId="1076"/>
        <pc:sldMkLst>
          <pc:docMk/>
          <pc:sldMk cId="539467060" sldId="348"/>
        </pc:sldMkLst>
        <pc:spChg chg="mod">
          <ac:chgData name="Silkauskas Kim" userId="ccb8c93e-d856-40e3-8c9b-7289baf450cc" providerId="ADAL" clId="{6C073C1D-6646-49BD-9023-82C1F678F766}" dt="2023-09-23T16:59:44.382" v="5" actId="1076"/>
          <ac:spMkLst>
            <pc:docMk/>
            <pc:sldMk cId="539467060" sldId="348"/>
            <ac:spMk id="8" creationId="{A4B6A930-4D3C-870C-9210-86CDBD13461A}"/>
          </ac:spMkLst>
        </pc:spChg>
      </pc:sldChg>
      <pc:sldChg chg="modNotesTx">
        <pc:chgData name="Silkauskas Kim" userId="ccb8c93e-d856-40e3-8c9b-7289baf450cc" providerId="ADAL" clId="{6C073C1D-6646-49BD-9023-82C1F678F766}" dt="2023-09-23T16:59:51.425" v="6" actId="20577"/>
        <pc:sldMkLst>
          <pc:docMk/>
          <pc:sldMk cId="4055144547" sldId="361"/>
        </pc:sldMkLst>
      </pc:sldChg>
      <pc:sldChg chg="modNotesTx">
        <pc:chgData name="Silkauskas Kim" userId="ccb8c93e-d856-40e3-8c9b-7289baf450cc" providerId="ADAL" clId="{6C073C1D-6646-49BD-9023-82C1F678F766}" dt="2023-09-23T16:59:32.612" v="4" actId="20577"/>
        <pc:sldMkLst>
          <pc:docMk/>
          <pc:sldMk cId="1589129312" sldId="430"/>
        </pc:sldMkLst>
      </pc:sldChg>
      <pc:sldChg chg="modNotesTx">
        <pc:chgData name="Silkauskas Kim" userId="ccb8c93e-d856-40e3-8c9b-7289baf450cc" providerId="ADAL" clId="{6C073C1D-6646-49BD-9023-82C1F678F766}" dt="2023-09-23T16:59:57.039" v="7" actId="20577"/>
        <pc:sldMkLst>
          <pc:docMk/>
          <pc:sldMk cId="2320734856" sldId="442"/>
        </pc:sldMkLst>
      </pc:sldChg>
      <pc:sldChg chg="modNotesTx">
        <pc:chgData name="Silkauskas Kim" userId="ccb8c93e-d856-40e3-8c9b-7289baf450cc" providerId="ADAL" clId="{6C073C1D-6646-49BD-9023-82C1F678F766}" dt="2023-09-23T16:59:20.137" v="2" actId="20577"/>
        <pc:sldMkLst>
          <pc:docMk/>
          <pc:sldMk cId="211359603" sldId="472"/>
        </pc:sldMkLst>
      </pc:sldChg>
      <pc:sldChg chg="modNotesTx">
        <pc:chgData name="Silkauskas Kim" userId="ccb8c93e-d856-40e3-8c9b-7289baf450cc" providerId="ADAL" clId="{6C073C1D-6646-49BD-9023-82C1F678F766}" dt="2023-09-23T16:59:10.717" v="0" actId="20577"/>
        <pc:sldMkLst>
          <pc:docMk/>
          <pc:sldMk cId="1303467232" sldId="47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8557DB-5B52-4DF9-808F-19E8B241363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F44CAD-F809-4769-85BF-179A744F2CB8}">
      <dgm:prSet/>
      <dgm:spPr/>
      <dgm:t>
        <a:bodyPr/>
        <a:lstStyle/>
        <a:p>
          <a:pPr algn="ctr"/>
          <a:r>
            <a:rPr lang="en-US" dirty="0"/>
            <a:t>Chemical Reactions</a:t>
          </a:r>
        </a:p>
      </dgm:t>
    </dgm:pt>
    <dgm:pt modelId="{CCCE7248-D95C-42A0-857A-3466117DA7D9}" type="parTrans" cxnId="{042A59AD-A7F1-4D4A-9AD3-C06B0BE0ABE2}">
      <dgm:prSet/>
      <dgm:spPr/>
      <dgm:t>
        <a:bodyPr/>
        <a:lstStyle/>
        <a:p>
          <a:endParaRPr lang="en-US"/>
        </a:p>
      </dgm:t>
    </dgm:pt>
    <dgm:pt modelId="{2E6C6254-095D-4ECA-B113-CC26CA746E56}" type="sibTrans" cxnId="{042A59AD-A7F1-4D4A-9AD3-C06B0BE0ABE2}">
      <dgm:prSet/>
      <dgm:spPr/>
      <dgm:t>
        <a:bodyPr/>
        <a:lstStyle/>
        <a:p>
          <a:endParaRPr lang="en-US"/>
        </a:p>
      </dgm:t>
    </dgm:pt>
    <dgm:pt modelId="{7EF927F3-8F0D-4B91-94C1-0D9522ECA47B}">
      <dgm:prSet/>
      <dgm:spPr/>
      <dgm:t>
        <a:bodyPr/>
        <a:lstStyle/>
        <a:p>
          <a:pPr algn="ctr"/>
          <a:r>
            <a:rPr lang="en-US" dirty="0"/>
            <a:t>Stoichiometry</a:t>
          </a:r>
        </a:p>
      </dgm:t>
    </dgm:pt>
    <dgm:pt modelId="{14B312CA-BCDF-44DF-90AC-97D2C9C39504}" type="parTrans" cxnId="{231E8F45-C1DE-44D5-BFA5-AE76B6152450}">
      <dgm:prSet/>
      <dgm:spPr/>
      <dgm:t>
        <a:bodyPr/>
        <a:lstStyle/>
        <a:p>
          <a:endParaRPr lang="en-US"/>
        </a:p>
      </dgm:t>
    </dgm:pt>
    <dgm:pt modelId="{3C967CA7-0870-48CD-AA45-C88E462C4ADD}" type="sibTrans" cxnId="{231E8F45-C1DE-44D5-BFA5-AE76B6152450}">
      <dgm:prSet/>
      <dgm:spPr/>
      <dgm:t>
        <a:bodyPr/>
        <a:lstStyle/>
        <a:p>
          <a:endParaRPr lang="en-US"/>
        </a:p>
      </dgm:t>
    </dgm:pt>
    <dgm:pt modelId="{AB51F7DD-7C68-477D-AF1B-225A04910E53}">
      <dgm:prSet/>
      <dgm:spPr/>
      <dgm:t>
        <a:bodyPr/>
        <a:lstStyle/>
        <a:p>
          <a:pPr algn="ctr"/>
          <a:r>
            <a:rPr lang="en-US" dirty="0"/>
            <a:t>Limiting and Excess Reactants</a:t>
          </a:r>
        </a:p>
      </dgm:t>
    </dgm:pt>
    <dgm:pt modelId="{94BE2F0D-572B-4E69-8E73-0CC51736C0ED}" type="parTrans" cxnId="{C3FF09BF-4838-4367-B234-7011AB207784}">
      <dgm:prSet/>
      <dgm:spPr/>
      <dgm:t>
        <a:bodyPr/>
        <a:lstStyle/>
        <a:p>
          <a:endParaRPr lang="en-US"/>
        </a:p>
      </dgm:t>
    </dgm:pt>
    <dgm:pt modelId="{B4211E0B-E89C-4E4E-A79B-58E2D3F929E0}" type="sibTrans" cxnId="{C3FF09BF-4838-4367-B234-7011AB207784}">
      <dgm:prSet/>
      <dgm:spPr/>
      <dgm:t>
        <a:bodyPr/>
        <a:lstStyle/>
        <a:p>
          <a:endParaRPr lang="en-US"/>
        </a:p>
      </dgm:t>
    </dgm:pt>
    <dgm:pt modelId="{19A8268F-4C32-4FA5-9DDB-B249EB377755}">
      <dgm:prSet/>
      <dgm:spPr/>
      <dgm:t>
        <a:bodyPr/>
        <a:lstStyle/>
        <a:p>
          <a:pPr algn="ctr"/>
          <a:r>
            <a:rPr lang="en-US" dirty="0"/>
            <a:t>Reaction Yield</a:t>
          </a:r>
        </a:p>
      </dgm:t>
    </dgm:pt>
    <dgm:pt modelId="{D8D235D9-F98B-4970-B427-907348D4D7A6}" type="parTrans" cxnId="{BFF6AE26-B17F-43A0-89E5-9813B4754616}">
      <dgm:prSet/>
      <dgm:spPr/>
      <dgm:t>
        <a:bodyPr/>
        <a:lstStyle/>
        <a:p>
          <a:endParaRPr lang="en-US"/>
        </a:p>
      </dgm:t>
    </dgm:pt>
    <dgm:pt modelId="{7A80340D-B2A9-4521-960A-425ED7191366}" type="sibTrans" cxnId="{BFF6AE26-B17F-43A0-89E5-9813B4754616}">
      <dgm:prSet/>
      <dgm:spPr/>
      <dgm:t>
        <a:bodyPr/>
        <a:lstStyle/>
        <a:p>
          <a:endParaRPr lang="en-US"/>
        </a:p>
      </dgm:t>
    </dgm:pt>
    <dgm:pt modelId="{8C955980-60E1-4CC2-8B2C-2A711B798E60}">
      <dgm:prSet/>
      <dgm:spPr/>
      <dgm:t>
        <a:bodyPr/>
        <a:lstStyle/>
        <a:p>
          <a:endParaRPr lang="fr-CA"/>
        </a:p>
      </dgm:t>
    </dgm:pt>
    <dgm:pt modelId="{20711976-BBBA-4E7E-977B-9C2E5278BF08}" type="parTrans" cxnId="{A770C0E3-288E-45E9-A76E-C0130B365463}">
      <dgm:prSet/>
      <dgm:spPr/>
      <dgm:t>
        <a:bodyPr/>
        <a:lstStyle/>
        <a:p>
          <a:endParaRPr lang="fr-CA"/>
        </a:p>
      </dgm:t>
    </dgm:pt>
    <dgm:pt modelId="{2E8099ED-048A-468D-A86F-F2B2C10E91D8}" type="sibTrans" cxnId="{A770C0E3-288E-45E9-A76E-C0130B365463}">
      <dgm:prSet/>
      <dgm:spPr/>
      <dgm:t>
        <a:bodyPr/>
        <a:lstStyle/>
        <a:p>
          <a:endParaRPr lang="fr-CA"/>
        </a:p>
      </dgm:t>
    </dgm:pt>
    <dgm:pt modelId="{42026079-2198-462B-B10B-BF92EA4B3C06}" type="pres">
      <dgm:prSet presAssocID="{3A8557DB-5B52-4DF9-808F-19E8B2413637}" presName="linear" presStyleCnt="0">
        <dgm:presLayoutVars>
          <dgm:animLvl val="lvl"/>
          <dgm:resizeHandles val="exact"/>
        </dgm:presLayoutVars>
      </dgm:prSet>
      <dgm:spPr/>
    </dgm:pt>
    <dgm:pt modelId="{9B7921A1-F3CF-4246-A14D-3868C2E34BFB}" type="pres">
      <dgm:prSet presAssocID="{38F44CAD-F809-4769-85BF-179A744F2CB8}" presName="parentText" presStyleLbl="node1" presStyleIdx="0" presStyleCnt="5" custScaleX="93108" custScaleY="144284" custLinFactNeighborX="-831" custLinFactNeighborY="48446">
        <dgm:presLayoutVars>
          <dgm:chMax val="0"/>
          <dgm:bulletEnabled val="1"/>
        </dgm:presLayoutVars>
      </dgm:prSet>
      <dgm:spPr/>
    </dgm:pt>
    <dgm:pt modelId="{F36019DB-8BE5-4389-B331-13F6DF0C8BC0}" type="pres">
      <dgm:prSet presAssocID="{2E6C6254-095D-4ECA-B113-CC26CA746E56}" presName="spacer" presStyleCnt="0"/>
      <dgm:spPr/>
    </dgm:pt>
    <dgm:pt modelId="{DCE7286C-B0B4-4FBB-88CF-4EA88CF4B833}" type="pres">
      <dgm:prSet presAssocID="{8C955980-60E1-4CC2-8B2C-2A711B798E60}" presName="parentText" presStyleLbl="node1" presStyleIdx="1" presStyleCnt="5" custScaleX="93108" custScaleY="144284" custLinFactNeighborX="-728" custLinFactNeighborY="-12468">
        <dgm:presLayoutVars>
          <dgm:chMax val="0"/>
          <dgm:bulletEnabled val="1"/>
        </dgm:presLayoutVars>
      </dgm:prSet>
      <dgm:spPr/>
    </dgm:pt>
    <dgm:pt modelId="{B13E33EF-33B4-452C-924E-51A0472BFDE2}" type="pres">
      <dgm:prSet presAssocID="{2E8099ED-048A-468D-A86F-F2B2C10E91D8}" presName="spacer" presStyleCnt="0"/>
      <dgm:spPr/>
    </dgm:pt>
    <dgm:pt modelId="{236255AD-6905-4E6D-AFF1-91DA8F6F7CF9}" type="pres">
      <dgm:prSet presAssocID="{7EF927F3-8F0D-4B91-94C1-0D9522ECA47B}" presName="parentText" presStyleLbl="node1" presStyleIdx="2" presStyleCnt="5" custScaleX="93108" custScaleY="156830">
        <dgm:presLayoutVars>
          <dgm:chMax val="0"/>
          <dgm:bulletEnabled val="1"/>
        </dgm:presLayoutVars>
      </dgm:prSet>
      <dgm:spPr/>
    </dgm:pt>
    <dgm:pt modelId="{C1C0E0F1-2962-4CDF-9F1D-A06BAB46D91D}" type="pres">
      <dgm:prSet presAssocID="{3C967CA7-0870-48CD-AA45-C88E462C4ADD}" presName="spacer" presStyleCnt="0"/>
      <dgm:spPr/>
    </dgm:pt>
    <dgm:pt modelId="{B56EF484-0A1D-4D01-A806-F340EAFA8D67}" type="pres">
      <dgm:prSet presAssocID="{AB51F7DD-7C68-477D-AF1B-225A04910E53}" presName="parentText" presStyleLbl="node1" presStyleIdx="3" presStyleCnt="5" custScaleX="93108" custScaleY="171767">
        <dgm:presLayoutVars>
          <dgm:chMax val="0"/>
          <dgm:bulletEnabled val="1"/>
        </dgm:presLayoutVars>
      </dgm:prSet>
      <dgm:spPr/>
    </dgm:pt>
    <dgm:pt modelId="{B04F0FA9-077A-497E-9B90-92BAD6EB6D10}" type="pres">
      <dgm:prSet presAssocID="{B4211E0B-E89C-4E4E-A79B-58E2D3F929E0}" presName="spacer" presStyleCnt="0"/>
      <dgm:spPr/>
    </dgm:pt>
    <dgm:pt modelId="{F5FFAA38-3920-43F2-96A2-31199BDCBD2D}" type="pres">
      <dgm:prSet presAssocID="{19A8268F-4C32-4FA5-9DDB-B249EB377755}" presName="parentText" presStyleLbl="node1" presStyleIdx="4" presStyleCnt="5" custScaleX="93108" custScaleY="168753">
        <dgm:presLayoutVars>
          <dgm:chMax val="0"/>
          <dgm:bulletEnabled val="1"/>
        </dgm:presLayoutVars>
      </dgm:prSet>
      <dgm:spPr/>
    </dgm:pt>
  </dgm:ptLst>
  <dgm:cxnLst>
    <dgm:cxn modelId="{9D7F4C11-AD73-4CF9-B1FA-A6AC75672F3C}" type="presOf" srcId="{19A8268F-4C32-4FA5-9DDB-B249EB377755}" destId="{F5FFAA38-3920-43F2-96A2-31199BDCBD2D}" srcOrd="0" destOrd="0" presId="urn:microsoft.com/office/officeart/2005/8/layout/vList2"/>
    <dgm:cxn modelId="{BFF6AE26-B17F-43A0-89E5-9813B4754616}" srcId="{3A8557DB-5B52-4DF9-808F-19E8B2413637}" destId="{19A8268F-4C32-4FA5-9DDB-B249EB377755}" srcOrd="4" destOrd="0" parTransId="{D8D235D9-F98B-4970-B427-907348D4D7A6}" sibTransId="{7A80340D-B2A9-4521-960A-425ED7191366}"/>
    <dgm:cxn modelId="{FA0AD42B-6749-41A8-99D0-351480D07B05}" type="presOf" srcId="{8C955980-60E1-4CC2-8B2C-2A711B798E60}" destId="{DCE7286C-B0B4-4FBB-88CF-4EA88CF4B833}" srcOrd="0" destOrd="0" presId="urn:microsoft.com/office/officeart/2005/8/layout/vList2"/>
    <dgm:cxn modelId="{231E8F45-C1DE-44D5-BFA5-AE76B6152450}" srcId="{3A8557DB-5B52-4DF9-808F-19E8B2413637}" destId="{7EF927F3-8F0D-4B91-94C1-0D9522ECA47B}" srcOrd="2" destOrd="0" parTransId="{14B312CA-BCDF-44DF-90AC-97D2C9C39504}" sibTransId="{3C967CA7-0870-48CD-AA45-C88E462C4ADD}"/>
    <dgm:cxn modelId="{8FF06695-E3A7-4CEC-833D-E4944934A62C}" type="presOf" srcId="{7EF927F3-8F0D-4B91-94C1-0D9522ECA47B}" destId="{236255AD-6905-4E6D-AFF1-91DA8F6F7CF9}" srcOrd="0" destOrd="0" presId="urn:microsoft.com/office/officeart/2005/8/layout/vList2"/>
    <dgm:cxn modelId="{042A59AD-A7F1-4D4A-9AD3-C06B0BE0ABE2}" srcId="{3A8557DB-5B52-4DF9-808F-19E8B2413637}" destId="{38F44CAD-F809-4769-85BF-179A744F2CB8}" srcOrd="0" destOrd="0" parTransId="{CCCE7248-D95C-42A0-857A-3466117DA7D9}" sibTransId="{2E6C6254-095D-4ECA-B113-CC26CA746E56}"/>
    <dgm:cxn modelId="{C3FF09BF-4838-4367-B234-7011AB207784}" srcId="{3A8557DB-5B52-4DF9-808F-19E8B2413637}" destId="{AB51F7DD-7C68-477D-AF1B-225A04910E53}" srcOrd="3" destOrd="0" parTransId="{94BE2F0D-572B-4E69-8E73-0CC51736C0ED}" sibTransId="{B4211E0B-E89C-4E4E-A79B-58E2D3F929E0}"/>
    <dgm:cxn modelId="{A770C0E3-288E-45E9-A76E-C0130B365463}" srcId="{3A8557DB-5B52-4DF9-808F-19E8B2413637}" destId="{8C955980-60E1-4CC2-8B2C-2A711B798E60}" srcOrd="1" destOrd="0" parTransId="{20711976-BBBA-4E7E-977B-9C2E5278BF08}" sibTransId="{2E8099ED-048A-468D-A86F-F2B2C10E91D8}"/>
    <dgm:cxn modelId="{5FB00EF5-D8DF-4F6F-8042-B5D56A00ABB8}" type="presOf" srcId="{3A8557DB-5B52-4DF9-808F-19E8B2413637}" destId="{42026079-2198-462B-B10B-BF92EA4B3C06}" srcOrd="0" destOrd="0" presId="urn:microsoft.com/office/officeart/2005/8/layout/vList2"/>
    <dgm:cxn modelId="{F08878F5-A02E-437B-9D48-2CE7668160F8}" type="presOf" srcId="{AB51F7DD-7C68-477D-AF1B-225A04910E53}" destId="{B56EF484-0A1D-4D01-A806-F340EAFA8D67}" srcOrd="0" destOrd="0" presId="urn:microsoft.com/office/officeart/2005/8/layout/vList2"/>
    <dgm:cxn modelId="{FCEFD7F9-6D2F-476B-BE38-D4EBE7BC87F1}" type="presOf" srcId="{38F44CAD-F809-4769-85BF-179A744F2CB8}" destId="{9B7921A1-F3CF-4246-A14D-3868C2E34BFB}" srcOrd="0" destOrd="0" presId="urn:microsoft.com/office/officeart/2005/8/layout/vList2"/>
    <dgm:cxn modelId="{F88CC2A1-4BFC-4B9B-B60C-C26152486381}" type="presParOf" srcId="{42026079-2198-462B-B10B-BF92EA4B3C06}" destId="{9B7921A1-F3CF-4246-A14D-3868C2E34BFB}" srcOrd="0" destOrd="0" presId="urn:microsoft.com/office/officeart/2005/8/layout/vList2"/>
    <dgm:cxn modelId="{29AE93E8-224F-4C18-A2BA-8FE7ED23E797}" type="presParOf" srcId="{42026079-2198-462B-B10B-BF92EA4B3C06}" destId="{F36019DB-8BE5-4389-B331-13F6DF0C8BC0}" srcOrd="1" destOrd="0" presId="urn:microsoft.com/office/officeart/2005/8/layout/vList2"/>
    <dgm:cxn modelId="{F711A1F2-F7DC-4F0B-B02E-2E68E9CA3AEF}" type="presParOf" srcId="{42026079-2198-462B-B10B-BF92EA4B3C06}" destId="{DCE7286C-B0B4-4FBB-88CF-4EA88CF4B833}" srcOrd="2" destOrd="0" presId="urn:microsoft.com/office/officeart/2005/8/layout/vList2"/>
    <dgm:cxn modelId="{2B683606-2CFE-43AB-BEE4-CA960951F18E}" type="presParOf" srcId="{42026079-2198-462B-B10B-BF92EA4B3C06}" destId="{B13E33EF-33B4-452C-924E-51A0472BFDE2}" srcOrd="3" destOrd="0" presId="urn:microsoft.com/office/officeart/2005/8/layout/vList2"/>
    <dgm:cxn modelId="{5FED245C-5867-44E8-85B2-E6C2C960B94A}" type="presParOf" srcId="{42026079-2198-462B-B10B-BF92EA4B3C06}" destId="{236255AD-6905-4E6D-AFF1-91DA8F6F7CF9}" srcOrd="4" destOrd="0" presId="urn:microsoft.com/office/officeart/2005/8/layout/vList2"/>
    <dgm:cxn modelId="{5DCDBEB3-CB98-42D6-A319-59AAB91AE736}" type="presParOf" srcId="{42026079-2198-462B-B10B-BF92EA4B3C06}" destId="{C1C0E0F1-2962-4CDF-9F1D-A06BAB46D91D}" srcOrd="5" destOrd="0" presId="urn:microsoft.com/office/officeart/2005/8/layout/vList2"/>
    <dgm:cxn modelId="{04680766-4E4D-4C2E-B3AA-146528EC04D6}" type="presParOf" srcId="{42026079-2198-462B-B10B-BF92EA4B3C06}" destId="{B56EF484-0A1D-4D01-A806-F340EAFA8D67}" srcOrd="6" destOrd="0" presId="urn:microsoft.com/office/officeart/2005/8/layout/vList2"/>
    <dgm:cxn modelId="{FB630D93-2800-46CA-B2BE-CDAE25B29287}" type="presParOf" srcId="{42026079-2198-462B-B10B-BF92EA4B3C06}" destId="{B04F0FA9-077A-497E-9B90-92BAD6EB6D10}" srcOrd="7" destOrd="0" presId="urn:microsoft.com/office/officeart/2005/8/layout/vList2"/>
    <dgm:cxn modelId="{E4F7902B-8E23-4C7F-8304-DA6FA80A1A11}" type="presParOf" srcId="{42026079-2198-462B-B10B-BF92EA4B3C06}" destId="{F5FFAA38-3920-43F2-96A2-31199BDCBD2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7921A1-F3CF-4246-A14D-3868C2E34BFB}">
      <dsp:nvSpPr>
        <dsp:cNvPr id="0" name=""/>
        <dsp:cNvSpPr/>
      </dsp:nvSpPr>
      <dsp:spPr>
        <a:xfrm>
          <a:off x="179770" y="55382"/>
          <a:ext cx="6400793" cy="8229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Chemical Reactions</a:t>
          </a:r>
        </a:p>
      </dsp:txBody>
      <dsp:txXfrm>
        <a:off x="219944" y="95556"/>
        <a:ext cx="6320445" cy="742611"/>
      </dsp:txXfrm>
    </dsp:sp>
    <dsp:sp modelId="{DCE7286C-B0B4-4FBB-88CF-4EA88CF4B833}">
      <dsp:nvSpPr>
        <dsp:cNvPr id="0" name=""/>
        <dsp:cNvSpPr/>
      </dsp:nvSpPr>
      <dsp:spPr>
        <a:xfrm>
          <a:off x="186851" y="906484"/>
          <a:ext cx="6400793" cy="8229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2500" kern="1200"/>
        </a:p>
      </dsp:txBody>
      <dsp:txXfrm>
        <a:off x="227025" y="946658"/>
        <a:ext cx="6320445" cy="742611"/>
      </dsp:txXfrm>
    </dsp:sp>
    <dsp:sp modelId="{236255AD-6905-4E6D-AFF1-91DA8F6F7CF9}">
      <dsp:nvSpPr>
        <dsp:cNvPr id="0" name=""/>
        <dsp:cNvSpPr/>
      </dsp:nvSpPr>
      <dsp:spPr>
        <a:xfrm>
          <a:off x="236898" y="1810420"/>
          <a:ext cx="6400793" cy="8945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Stoichiometry</a:t>
          </a:r>
        </a:p>
      </dsp:txBody>
      <dsp:txXfrm>
        <a:off x="280565" y="1854087"/>
        <a:ext cx="6313459" cy="807185"/>
      </dsp:txXfrm>
    </dsp:sp>
    <dsp:sp modelId="{B56EF484-0A1D-4D01-A806-F340EAFA8D67}">
      <dsp:nvSpPr>
        <dsp:cNvPr id="0" name=""/>
        <dsp:cNvSpPr/>
      </dsp:nvSpPr>
      <dsp:spPr>
        <a:xfrm>
          <a:off x="236898" y="2776939"/>
          <a:ext cx="6400793" cy="9797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Limiting and Excess Reactants</a:t>
          </a:r>
        </a:p>
      </dsp:txBody>
      <dsp:txXfrm>
        <a:off x="284724" y="2824765"/>
        <a:ext cx="6305141" cy="884064"/>
      </dsp:txXfrm>
    </dsp:sp>
    <dsp:sp modelId="{F5FFAA38-3920-43F2-96A2-31199BDCBD2D}">
      <dsp:nvSpPr>
        <dsp:cNvPr id="0" name=""/>
        <dsp:cNvSpPr/>
      </dsp:nvSpPr>
      <dsp:spPr>
        <a:xfrm>
          <a:off x="236898" y="3828655"/>
          <a:ext cx="6400793" cy="9625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Reaction Yield</a:t>
          </a:r>
        </a:p>
      </dsp:txBody>
      <dsp:txXfrm>
        <a:off x="283885" y="3875642"/>
        <a:ext cx="6306819" cy="8685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DD259-209F-4C91-B066-7284F573741D}" type="datetimeFigureOut">
              <a:rPr lang="fr-CA" smtClean="0"/>
              <a:t>2023-09-23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C087D-402E-4CD5-9C7E-C6C791FE4C6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45386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917575" y="4415790"/>
            <a:ext cx="5046663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914400" marR="0" indent="-914400">
              <a:spcBef>
                <a:spcPts val="0"/>
              </a:spcBef>
              <a:spcAft>
                <a:spcPts val="0"/>
              </a:spcAft>
              <a:tabLst>
                <a:tab pos="11430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1" name="Google Shape;111;p4:notes"/>
          <p:cNvSpPr txBox="1">
            <a:spLocks noGrp="1"/>
          </p:cNvSpPr>
          <p:nvPr>
            <p:ph type="sldNum" idx="12"/>
          </p:nvPr>
        </p:nvSpPr>
        <p:spPr>
          <a:xfrm>
            <a:off x="3899694" y="8831580"/>
            <a:ext cx="2982119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2</a:t>
            </a:fld>
            <a:endParaRPr sz="12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CCA77C-C5D4-4BAD-A87A-9F7595D90719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206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fld id="{A8AFC4D4-350D-411D-ABA8-41392B685EA4}" type="slidenum">
              <a:rPr lang="en-US" sz="1200" smtClean="0"/>
              <a:pPr/>
              <a:t>12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258568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 eaLnBrk="1" hangingPunct="1"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fld id="{8D5B2B99-EA24-480E-B840-462C45C69F42}" type="slidenum">
              <a:rPr lang="en-US" sz="1200" smtClean="0"/>
              <a:pPr/>
              <a:t>13</a:t>
            </a:fld>
            <a:endParaRPr 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6099A-F605-47CA-9695-5716D0C8F5F0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659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fld id="{8D5B2B99-EA24-480E-B840-462C45C69F42}" type="slidenum">
              <a:rPr lang="en-US" sz="1200" smtClean="0"/>
              <a:pPr/>
              <a:t>15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678294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dirty="0"/>
              <a:t>Remember</a:t>
            </a:r>
            <a:r>
              <a:rPr lang="en-US" altLang="en-US" baseline="0" dirty="0"/>
              <a:t> </a:t>
            </a:r>
            <a:r>
              <a:rPr lang="en-US" altLang="en-US" dirty="0"/>
              <a:t>significant figures.</a:t>
            </a:r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fld id="{8D5B2B99-EA24-480E-B840-462C45C69F42}" type="slidenum">
              <a:rPr lang="en-US" sz="1200" smtClean="0"/>
              <a:pPr/>
              <a:t>16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328068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1F0FB8-1AC5-429D-A686-13AD0998E65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7252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1F0FB8-1AC5-429D-A686-13AD0998E65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3563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1F0FB8-1AC5-429D-A686-13AD0998E65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2621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1F0FB8-1AC5-429D-A686-13AD0998E65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01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https://sciencenotes.org/chemical-and-physical-changes-of-matter/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C087D-402E-4CD5-9C7E-C6C791FE4C60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9438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8868FF-C96E-4367-A0AD-F31492241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605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6099A-F605-47CA-9695-5716D0C8F5F0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8834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1F0FB8-1AC5-429D-A686-13AD0998E65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9288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6099A-F605-47CA-9695-5716D0C8F5F0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1150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fld id="{2C28976A-16F7-4ECC-80FA-3AEC728B89A7}" type="slidenum">
              <a:rPr lang="en-US" sz="1200" smtClean="0"/>
              <a:pPr/>
              <a:t>25</a:t>
            </a:fld>
            <a:endParaRPr 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fld id="{2C28976A-16F7-4ECC-80FA-3AEC728B89A7}" type="slidenum">
              <a:rPr lang="en-US" sz="1200" smtClean="0"/>
              <a:pPr/>
              <a:t>26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416001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fld id="{2C28976A-16F7-4ECC-80FA-3AEC728B89A7}" type="slidenum">
              <a:rPr lang="en-US" sz="1200" smtClean="0"/>
              <a:pPr/>
              <a:t>27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2935808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b="0" dirty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fld id="{2C28976A-16F7-4ECC-80FA-3AEC728B89A7}" type="slidenum">
              <a:rPr lang="en-US" sz="1200" smtClean="0"/>
              <a:pPr/>
              <a:t>28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9036882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fld id="{2C28976A-16F7-4ECC-80FA-3AEC728B89A7}" type="slidenum">
              <a:rPr lang="en-US" sz="1200" smtClean="0"/>
              <a:pPr/>
              <a:t>29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3044680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" pitchFamily="18" charset="0"/>
            </a:endParaRP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fld id="{2C28976A-16F7-4ECC-80FA-3AEC728B89A7}" type="slidenum">
              <a:rPr lang="en-US" sz="1200" smtClean="0"/>
              <a:pPr/>
              <a:t>30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79173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en-US" dirty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fld id="{D0CC5EB9-C5ED-40C0-997F-80BD7C2E7F71}" type="slidenum">
              <a:rPr lang="en-US" sz="1200" smtClean="0"/>
              <a:pPr/>
              <a:t>31</a:t>
            </a:fld>
            <a:endParaRPr lang="en-US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en-US" dirty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fld id="{D0CC5EB9-C5ED-40C0-997F-80BD7C2E7F71}" type="slidenum">
              <a:rPr lang="en-US" sz="1200" smtClean="0"/>
              <a:pPr/>
              <a:t>32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6577725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dirty="0"/>
              <a:t>Assuming no side reactions and complete conversion of reactants to products, the maximum percent yield is 100%.</a:t>
            </a: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fld id="{D0CC5EB9-C5ED-40C0-997F-80BD7C2E7F71}" type="slidenum">
              <a:rPr lang="en-US" sz="1200" smtClean="0"/>
              <a:pPr/>
              <a:t>33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9177907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200" b="0" i="0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simplification when complex and costly chemical reactions are considered</a:t>
            </a:r>
            <a:endParaRPr lang="en-US" altLang="en-US" b="0" dirty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fld id="{D0CC5EB9-C5ED-40C0-997F-80BD7C2E7F71}" type="slidenum">
              <a:rPr lang="en-US" sz="1200" smtClean="0"/>
              <a:pPr/>
              <a:t>34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8568926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en-US" dirty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fld id="{D0CC5EB9-C5ED-40C0-997F-80BD7C2E7F71}" type="slidenum">
              <a:rPr lang="en-US" sz="1200" smtClean="0"/>
              <a:pPr/>
              <a:t>35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329926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https://web.fscj.edu/Milczanowski/psc/lect/Ch11/slide3.htm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8868FF-C96E-4367-A0AD-F31492241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361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2800" dirty="0"/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dirty="0"/>
              <a:t>e-states-chemical-change-matter-neither-created-destroyed-vector-diagram-image178574876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C087D-402E-4CD5-9C7E-C6C791FE4C60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40218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" pitchFamily="18" charset="0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fld id="{47C2EA4A-D42D-4E8D-82E5-70C898B7CF75}" type="slidenum">
              <a:rPr lang="en-US" sz="1200" smtClean="0"/>
              <a:pPr/>
              <a:t>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639816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4D094-FA75-485C-8EA4-11C6E5090BA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659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4D094-FA75-485C-8EA4-11C6E5090BA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424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fld id="{A8AFC4D4-350D-411D-ABA8-41392B685EA4}" type="slidenum">
              <a:rPr lang="en-US" sz="1200" smtClean="0"/>
              <a:pPr/>
              <a:t>10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83BA5B5A-BA4F-4EEA-9D3A-E222A85194A6}" type="datetimeFigureOut">
              <a:rPr lang="fr-CA" smtClean="0"/>
              <a:t>2023-09-23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A5AB-8A07-4D42-9E26-97A39CE06AC1}" type="slidenum">
              <a:rPr lang="fr-CA" smtClean="0"/>
              <a:t>‹N°›</a:t>
            </a:fld>
            <a:endParaRPr lang="fr-C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869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A5B5A-BA4F-4EEA-9D3A-E222A85194A6}" type="datetimeFigureOut">
              <a:rPr lang="fr-CA" smtClean="0"/>
              <a:t>2023-09-23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A5AB-8A07-4D42-9E26-97A39CE06AC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0832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A5B5A-BA4F-4EEA-9D3A-E222A85194A6}" type="datetimeFigureOut">
              <a:rPr lang="fr-CA" smtClean="0"/>
              <a:t>2023-09-23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A5AB-8A07-4D42-9E26-97A39CE06AC1}" type="slidenum">
              <a:rPr lang="fr-CA" smtClean="0"/>
              <a:t>‹N°›</a:t>
            </a:fld>
            <a:endParaRPr lang="fr-CA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976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ED6B0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38"/>
          <p:cNvSpPr txBox="1">
            <a:spLocks noGrp="1"/>
          </p:cNvSpPr>
          <p:nvPr>
            <p:ph type="body" idx="1"/>
          </p:nvPr>
        </p:nvSpPr>
        <p:spPr>
          <a:xfrm>
            <a:off x="486833" y="1141413"/>
            <a:ext cx="10972800" cy="2283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4647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ED6B0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471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ED6B0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2645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ED6B0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818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ED6B0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1327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ED6B0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92498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ED6B0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3511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ED6B0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9006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A5B5A-BA4F-4EEA-9D3A-E222A85194A6}" type="datetimeFigureOut">
              <a:rPr lang="fr-CA" smtClean="0"/>
              <a:t>2023-09-23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A5AB-8A07-4D42-9E26-97A39CE06AC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961364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ED6B0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24570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ED6B0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2231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ED6B0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77011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ED6B0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25981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ED6B0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8411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ED6B0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53247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ED6B0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99883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ED6B0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62820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ED6B0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4010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ED6B0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6944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A5B5A-BA4F-4EEA-9D3A-E222A85194A6}" type="datetimeFigureOut">
              <a:rPr lang="fr-CA" smtClean="0"/>
              <a:t>2023-09-23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A5AB-8A07-4D42-9E26-97A39CE06AC1}" type="slidenum">
              <a:rPr lang="fr-CA" smtClean="0"/>
              <a:t>‹N°›</a:t>
            </a:fld>
            <a:endParaRPr lang="fr-C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6841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ED6B0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15610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ED6B0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6562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A5B5A-BA4F-4EEA-9D3A-E222A85194A6}" type="datetimeFigureOut">
              <a:rPr lang="fr-CA" smtClean="0"/>
              <a:t>2023-09-23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A5AB-8A07-4D42-9E26-97A39CE06AC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57180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A5B5A-BA4F-4EEA-9D3A-E222A85194A6}" type="datetimeFigureOut">
              <a:rPr lang="fr-CA" smtClean="0"/>
              <a:t>2023-09-23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A5AB-8A07-4D42-9E26-97A39CE06AC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70111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A5B5A-BA4F-4EEA-9D3A-E222A85194A6}" type="datetimeFigureOut">
              <a:rPr lang="fr-CA" smtClean="0"/>
              <a:t>2023-09-23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A5AB-8A07-4D42-9E26-97A39CE06AC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89572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A5B5A-BA4F-4EEA-9D3A-E222A85194A6}" type="datetimeFigureOut">
              <a:rPr lang="fr-CA" smtClean="0"/>
              <a:t>2023-09-23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A5AB-8A07-4D42-9E26-97A39CE06AC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8625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A5B5A-BA4F-4EEA-9D3A-E222A85194A6}" type="datetimeFigureOut">
              <a:rPr lang="fr-CA" smtClean="0"/>
              <a:t>2023-09-23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A5AB-8A07-4D42-9E26-97A39CE06AC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6926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A5B5A-BA4F-4EEA-9D3A-E222A85194A6}" type="datetimeFigureOut">
              <a:rPr lang="fr-CA" smtClean="0"/>
              <a:t>2023-09-23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A5AB-8A07-4D42-9E26-97A39CE06AC1}" type="slidenum">
              <a:rPr lang="fr-CA" smtClean="0"/>
              <a:t>‹N°›</a:t>
            </a:fld>
            <a:endParaRPr lang="fr-C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240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3BA5B5A-BA4F-4EEA-9D3A-E222A85194A6}" type="datetimeFigureOut">
              <a:rPr lang="fr-CA" smtClean="0"/>
              <a:t>2023-09-23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7FDA5AB-8A07-4D42-9E26-97A39CE06AC1}" type="slidenum">
              <a:rPr lang="fr-CA" smtClean="0"/>
              <a:t>‹N°›</a:t>
            </a:fld>
            <a:endParaRPr lang="fr-CA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54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1" r:id="rId22"/>
    <p:sldLayoutId id="2147483712" r:id="rId23"/>
    <p:sldLayoutId id="2147483713" r:id="rId24"/>
    <p:sldLayoutId id="2147483714" r:id="rId25"/>
    <p:sldLayoutId id="2147483715" r:id="rId26"/>
    <p:sldLayoutId id="2147483716" r:id="rId27"/>
    <p:sldLayoutId id="2147483718" r:id="rId28"/>
    <p:sldLayoutId id="2147483719" r:id="rId29"/>
    <p:sldLayoutId id="2147483720" r:id="rId30"/>
    <p:sldLayoutId id="2147483721" r:id="rId3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UuABq95BB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uyk4hfbjSA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hanacademy.org/science/ap-chemistry-beta/x2eef969c74e0d802:chemical-reactions/x2eef969c74e0d802:stoichiometry/v/worked-example-calculating-the-amount-of-product-formed-from-a-limiting-reactant" TargetMode="External"/><Relationship Id="rId2" Type="http://schemas.openxmlformats.org/officeDocument/2006/relationships/hyperlink" Target="https://www.khanacademy.org/science/ap-chemistry-beta/x2eef969c74e0d802:chemical-reactions/x2eef969c74e0d802:stoichiometry/v/worked-example-calculating-amounts-of-reactants-and-products" TargetMode="External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www.youtube.com/watch?v=jtAj0s203CI" TargetMode="External"/><Relationship Id="rId4" Type="http://schemas.openxmlformats.org/officeDocument/2006/relationships/hyperlink" Target="https://www.youtube.com/watch?v=gSdOX1jecWo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8EC506-B1DA-46A1-B44D-774E68468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A"/>
          </a:p>
        </p:txBody>
      </p:sp>
      <p:sp>
        <p:nvSpPr>
          <p:cNvPr id="12" name="Oval 5">
            <a:extLst>
              <a:ext uri="{FF2B5EF4-FFF2-40B4-BE49-F238E27FC236}">
                <a16:creationId xmlns:a16="http://schemas.microsoft.com/office/drawing/2014/main" id="{BFF30785-305E-45D7-984F-5AA93D3CA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A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E01FA5-D766-43CA-A83D-E7CF3F04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411DB08-1669-426B-BBEB-FAD285EF8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9E4219-121F-4CD1-AA58-24746CD2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B83333E-1E09-914B-7FDC-448F2C57E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6" y="640080"/>
            <a:ext cx="4208656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spcBef>
                <a:spcPct val="0"/>
              </a:spcBef>
            </a:pPr>
            <a:r>
              <a:rPr lang="en-US" sz="44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Mass Relationships in Chemical Reactions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5359AD9-0D41-291D-FB6E-0BB9612CC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921" y="3849539"/>
            <a:ext cx="4204012" cy="23594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None/>
            </a:pPr>
            <a:r>
              <a:rPr lang="en-US" sz="3000" dirty="0">
                <a:solidFill>
                  <a:srgbClr val="FFFFFF"/>
                </a:solidFill>
              </a:rPr>
              <a:t>Unit 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2F50912-06FD-4216-BAD3-21050F595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765314"/>
            <a:ext cx="3931920" cy="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Vidéo 4" descr="Chemical Compounds">
            <a:extLst>
              <a:ext uri="{FF2B5EF4-FFF2-40B4-BE49-F238E27FC236}">
                <a16:creationId xmlns:a16="http://schemas.microsoft.com/office/drawing/2014/main" id="{1138D387-DE51-25D5-E72E-59709DF84C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6096000" y="1898373"/>
            <a:ext cx="5459470" cy="306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7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35768" y="804093"/>
            <a:ext cx="11087101" cy="769441"/>
          </a:xfrm>
          <a:prstGeom prst="rect">
            <a:avLst/>
          </a:prstGeom>
          <a:solidFill>
            <a:srgbClr val="CC99FF">
              <a:alpha val="20000"/>
            </a:srgb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 typeface="Times" pitchFamily="18" charset="0"/>
              <a:buAutoNum type="arabicPeriod" startAt="3"/>
            </a:pPr>
            <a:r>
              <a:rPr lang="en-US" altLang="en-US" sz="2200" dirty="0">
                <a:latin typeface="Corbel" panose="020B0503020204020204" pitchFamily="34" charset="0"/>
              </a:rPr>
              <a:t>If needed, reduce coefficients to their </a:t>
            </a:r>
            <a:r>
              <a:rPr lang="en-US" altLang="en-US" sz="2200" b="1" dirty="0">
                <a:solidFill>
                  <a:srgbClr val="FF00FF"/>
                </a:solidFill>
                <a:latin typeface="Corbel" panose="020B0503020204020204" pitchFamily="34" charset="0"/>
              </a:rPr>
              <a:t>smallest whole-number values </a:t>
            </a:r>
            <a:r>
              <a:rPr lang="en-US" altLang="en-US" sz="2200" dirty="0">
                <a:latin typeface="Corbel" panose="020B0503020204020204" pitchFamily="34" charset="0"/>
              </a:rPr>
              <a:t>by dividing all by a common divisor.</a:t>
            </a:r>
          </a:p>
        </p:txBody>
      </p:sp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5395765" y="2371369"/>
            <a:ext cx="18517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i="1" dirty="0">
                <a:latin typeface="Corbel" panose="020B0503020204020204" pitchFamily="34" charset="0"/>
              </a:rPr>
              <a:t>divide all by 2</a:t>
            </a:r>
          </a:p>
        </p:txBody>
      </p:sp>
      <p:sp>
        <p:nvSpPr>
          <p:cNvPr id="25" name="Line 13"/>
          <p:cNvSpPr>
            <a:spLocks noChangeShapeType="1"/>
          </p:cNvSpPr>
          <p:nvPr/>
        </p:nvSpPr>
        <p:spPr bwMode="auto">
          <a:xfrm>
            <a:off x="6235169" y="2842373"/>
            <a:ext cx="0" cy="360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000">
              <a:latin typeface="+mn-lt"/>
            </a:endParaRPr>
          </a:p>
        </p:txBody>
      </p:sp>
      <p:sp>
        <p:nvSpPr>
          <p:cNvPr id="26" name="Line 14"/>
          <p:cNvSpPr>
            <a:spLocks noChangeShapeType="1"/>
          </p:cNvSpPr>
          <p:nvPr/>
        </p:nvSpPr>
        <p:spPr bwMode="auto">
          <a:xfrm>
            <a:off x="6235169" y="2147295"/>
            <a:ext cx="0" cy="360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00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26723" y="631850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61ED59C-5589-4B76-8152-74413BC703F6}" type="slidenum">
              <a:rPr lang="en-CA" smtClean="0"/>
              <a:t>10</a:t>
            </a:fld>
            <a:endParaRPr lang="en-CA" dirty="0"/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435768" y="4322012"/>
            <a:ext cx="11543899" cy="430887"/>
          </a:xfrm>
          <a:prstGeom prst="rect">
            <a:avLst/>
          </a:prstGeom>
          <a:solidFill>
            <a:srgbClr val="CC99FF">
              <a:alpha val="20000"/>
            </a:srgb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 typeface="Times" pitchFamily="18" charset="0"/>
              <a:buAutoNum type="arabicPeriod" startAt="4"/>
            </a:pPr>
            <a:r>
              <a:rPr lang="en-US" altLang="en-US" sz="2200" dirty="0">
                <a:latin typeface="Corbel" panose="020B0503020204020204" pitchFamily="34" charset="0"/>
              </a:rPr>
              <a:t>Check to make sure </a:t>
            </a:r>
            <a:r>
              <a:rPr lang="en-US" altLang="en-US" sz="2200" b="1" dirty="0">
                <a:solidFill>
                  <a:srgbClr val="FF00FF"/>
                </a:solidFill>
                <a:latin typeface="Corbel" panose="020B0503020204020204" pitchFamily="34" charset="0"/>
              </a:rPr>
              <a:t>numbers </a:t>
            </a:r>
            <a:r>
              <a:rPr lang="en-US" altLang="en-US" sz="2200" dirty="0">
                <a:solidFill>
                  <a:srgbClr val="FF00FF"/>
                </a:solidFill>
                <a:latin typeface="Corbel" panose="020B0503020204020204" pitchFamily="34" charset="0"/>
              </a:rPr>
              <a:t>and</a:t>
            </a:r>
            <a:r>
              <a:rPr lang="en-US" altLang="en-US" sz="2200" b="1" dirty="0">
                <a:solidFill>
                  <a:srgbClr val="FF00FF"/>
                </a:solidFill>
                <a:latin typeface="Corbel" panose="020B0503020204020204" pitchFamily="34" charset="0"/>
              </a:rPr>
              <a:t> kinds of atoms are the same on both sides </a:t>
            </a:r>
            <a:r>
              <a:rPr lang="en-US" altLang="en-US" sz="2200" dirty="0">
                <a:latin typeface="Corbel" panose="020B0503020204020204" pitchFamily="34" charset="0"/>
              </a:rPr>
              <a:t>of the equation.</a:t>
            </a:r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6797929" y="5583883"/>
            <a:ext cx="61504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>
                <a:latin typeface="Corbel" panose="020B0503020204020204" pitchFamily="34" charset="0"/>
              </a:rPr>
              <a:t>4 H</a:t>
            </a:r>
          </a:p>
          <a:p>
            <a:r>
              <a:rPr lang="en-US" altLang="en-US" sz="2400" dirty="0">
                <a:latin typeface="Corbel" panose="020B0503020204020204" pitchFamily="34" charset="0"/>
              </a:rPr>
              <a:t>2 O</a:t>
            </a:r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4343497" y="5588233"/>
            <a:ext cx="61504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>
                <a:latin typeface="Corbel" panose="020B0503020204020204" pitchFamily="34" charset="0"/>
              </a:rPr>
              <a:t>4 H</a:t>
            </a:r>
          </a:p>
          <a:p>
            <a:r>
              <a:rPr lang="en-US" altLang="en-US" sz="2400" dirty="0">
                <a:latin typeface="Corbel" panose="020B0503020204020204" pitchFamily="34" charset="0"/>
              </a:rPr>
              <a:t>2 O</a:t>
            </a:r>
          </a:p>
        </p:txBody>
      </p:sp>
      <p:grpSp>
        <p:nvGrpSpPr>
          <p:cNvPr id="33" name="Group 9">
            <a:extLst>
              <a:ext uri="{FF2B5EF4-FFF2-40B4-BE49-F238E27FC236}">
                <a16:creationId xmlns:a16="http://schemas.microsoft.com/office/drawing/2014/main" id="{3F85E458-DB3B-4261-97F4-8939BA45DC4C}"/>
              </a:ext>
            </a:extLst>
          </p:cNvPr>
          <p:cNvGrpSpPr>
            <a:grpSpLocks/>
          </p:cNvGrpSpPr>
          <p:nvPr/>
        </p:nvGrpSpPr>
        <p:grpSpPr bwMode="auto">
          <a:xfrm>
            <a:off x="4294978" y="1604598"/>
            <a:ext cx="3590927" cy="461964"/>
            <a:chOff x="1274" y="2316"/>
            <a:chExt cx="2262" cy="291"/>
          </a:xfrm>
        </p:grpSpPr>
        <p:sp>
          <p:nvSpPr>
            <p:cNvPr id="34" name="Rectangle 10">
              <a:extLst>
                <a:ext uri="{FF2B5EF4-FFF2-40B4-BE49-F238E27FC236}">
                  <a16:creationId xmlns:a16="http://schemas.microsoft.com/office/drawing/2014/main" id="{90D72A97-7806-4042-ADAF-C4480063D2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2316"/>
              <a:ext cx="70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400" b="1" dirty="0">
                  <a:solidFill>
                    <a:srgbClr val="FF0000"/>
                  </a:solidFill>
                  <a:latin typeface="Corbel" panose="020B0503020204020204" pitchFamily="34" charset="0"/>
                </a:rPr>
                <a:t>4</a:t>
              </a:r>
              <a:r>
                <a:rPr lang="en-US" altLang="en-US" sz="2400" b="1" dirty="0">
                  <a:latin typeface="Corbel" panose="020B0503020204020204" pitchFamily="34" charset="0"/>
                </a:rPr>
                <a:t>H</a:t>
              </a:r>
              <a:r>
                <a:rPr lang="en-US" altLang="en-US" sz="2400" b="1" baseline="-25000" dirty="0">
                  <a:latin typeface="Corbel" panose="020B0503020204020204" pitchFamily="34" charset="0"/>
                </a:rPr>
                <a:t>2</a:t>
              </a:r>
              <a:r>
                <a:rPr lang="en-US" altLang="en-US" sz="2400" b="1" dirty="0">
                  <a:latin typeface="Corbel" panose="020B0503020204020204" pitchFamily="34" charset="0"/>
                </a:rPr>
                <a:t>O</a:t>
              </a:r>
              <a:r>
                <a:rPr lang="en-US" altLang="en-US" sz="2000" b="1" dirty="0">
                  <a:latin typeface="Corbel" panose="020B0503020204020204" pitchFamily="34" charset="0"/>
                </a:rPr>
                <a:t>(</a:t>
              </a:r>
              <a:r>
                <a:rPr lang="en-US" altLang="en-US" sz="2000" b="1" i="1" dirty="0">
                  <a:latin typeface="Corbel" panose="020B0503020204020204" pitchFamily="34" charset="0"/>
                </a:rPr>
                <a:t>l</a:t>
              </a:r>
              <a:r>
                <a:rPr lang="en-US" altLang="en-US" sz="2000" b="1" dirty="0">
                  <a:latin typeface="Corbel" panose="020B0503020204020204" pitchFamily="34" charset="0"/>
                </a:rPr>
                <a:t>)</a:t>
              </a:r>
              <a:endParaRPr lang="en-US" altLang="en-US" sz="2400" b="1" dirty="0">
                <a:latin typeface="Corbel" panose="020B0503020204020204" pitchFamily="34" charset="0"/>
              </a:endParaRPr>
            </a:p>
          </p:txBody>
        </p:sp>
        <p:sp>
          <p:nvSpPr>
            <p:cNvPr id="35" name="Rectangle 11">
              <a:extLst>
                <a:ext uri="{FF2B5EF4-FFF2-40B4-BE49-F238E27FC236}">
                  <a16:creationId xmlns:a16="http://schemas.microsoft.com/office/drawing/2014/main" id="{3B6F7F73-CC83-4A63-AFFF-43A79DCE30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4" y="2316"/>
              <a:ext cx="126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altLang="en-US" sz="2400" b="1" dirty="0">
                  <a:solidFill>
                    <a:srgbClr val="FF0000"/>
                  </a:solidFill>
                  <a:latin typeface="Corbel" panose="020B0503020204020204" pitchFamily="34" charset="0"/>
                </a:rPr>
                <a:t>4</a:t>
              </a:r>
              <a:r>
                <a:rPr lang="en-US" altLang="en-US" sz="2400" b="1" dirty="0">
                  <a:latin typeface="Corbel" panose="020B0503020204020204" pitchFamily="34" charset="0"/>
                </a:rPr>
                <a:t>H</a:t>
              </a:r>
              <a:r>
                <a:rPr lang="en-US" altLang="en-US" sz="2400" b="1" baseline="-25000" dirty="0">
                  <a:latin typeface="Corbel" panose="020B0503020204020204" pitchFamily="34" charset="0"/>
                </a:rPr>
                <a:t>2</a:t>
              </a:r>
              <a:r>
                <a:rPr lang="en-US" altLang="en-US" sz="2000" b="1" dirty="0">
                  <a:latin typeface="Corbel" panose="020B0503020204020204" pitchFamily="34" charset="0"/>
                </a:rPr>
                <a:t>(</a:t>
              </a:r>
              <a:r>
                <a:rPr lang="en-US" altLang="en-US" sz="2000" b="1" i="1" dirty="0">
                  <a:latin typeface="Corbel" panose="020B0503020204020204" pitchFamily="34" charset="0"/>
                </a:rPr>
                <a:t>g</a:t>
              </a:r>
              <a:r>
                <a:rPr lang="en-US" altLang="en-US" sz="2000" b="1" dirty="0">
                  <a:latin typeface="Corbel" panose="020B0503020204020204" pitchFamily="34" charset="0"/>
                </a:rPr>
                <a:t>) </a:t>
              </a:r>
              <a:r>
                <a:rPr lang="en-US" altLang="en-US" sz="2400" b="1" dirty="0">
                  <a:latin typeface="Corbel" panose="020B0503020204020204" pitchFamily="34" charset="0"/>
                </a:rPr>
                <a:t>+ </a:t>
              </a:r>
              <a:r>
                <a:rPr lang="en-US" altLang="en-US" sz="2400" b="1" dirty="0">
                  <a:solidFill>
                    <a:srgbClr val="FF0000"/>
                  </a:solidFill>
                  <a:latin typeface="Corbel" panose="020B0503020204020204" pitchFamily="34" charset="0"/>
                </a:rPr>
                <a:t>2</a:t>
              </a:r>
              <a:r>
                <a:rPr lang="en-US" altLang="en-US" sz="2400" b="1" dirty="0">
                  <a:latin typeface="Corbel" panose="020B0503020204020204" pitchFamily="34" charset="0"/>
                </a:rPr>
                <a:t>O</a:t>
              </a:r>
              <a:r>
                <a:rPr lang="en-US" altLang="en-US" sz="2400" b="1" baseline="-25000" dirty="0">
                  <a:latin typeface="Corbel" panose="020B0503020204020204" pitchFamily="34" charset="0"/>
                </a:rPr>
                <a:t>2</a:t>
              </a:r>
              <a:r>
                <a:rPr lang="en-US" altLang="en-US" sz="2000" b="1" dirty="0">
                  <a:latin typeface="Corbel" panose="020B0503020204020204" pitchFamily="34" charset="0"/>
                </a:rPr>
                <a:t>(</a:t>
              </a:r>
              <a:r>
                <a:rPr lang="en-US" altLang="en-US" sz="2000" b="1" i="1" dirty="0">
                  <a:latin typeface="Corbel" panose="020B0503020204020204" pitchFamily="34" charset="0"/>
                </a:rPr>
                <a:t>g</a:t>
              </a:r>
              <a:r>
                <a:rPr lang="en-US" altLang="en-US" sz="2000" b="1" dirty="0">
                  <a:latin typeface="Corbel" panose="020B0503020204020204" pitchFamily="34" charset="0"/>
                </a:rPr>
                <a:t>)</a:t>
              </a:r>
              <a:endParaRPr lang="en-US" altLang="en-US" sz="2400" b="1" dirty="0">
                <a:latin typeface="Corbel" panose="020B0503020204020204" pitchFamily="34" charset="0"/>
              </a:endParaRPr>
            </a:p>
          </p:txBody>
        </p:sp>
        <p:sp>
          <p:nvSpPr>
            <p:cNvPr id="36" name="Line 12">
              <a:extLst>
                <a:ext uri="{FF2B5EF4-FFF2-40B4-BE49-F238E27FC236}">
                  <a16:creationId xmlns:a16="http://schemas.microsoft.com/office/drawing/2014/main" id="{5B4D9DEE-F4E0-4E90-A405-B08918EFA7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2461"/>
              <a:ext cx="288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sz="2400" b="1">
                <a:latin typeface="Corbel" panose="020B0503020204020204" pitchFamily="34" charset="0"/>
              </a:endParaRPr>
            </a:p>
          </p:txBody>
        </p:sp>
      </p:grpSp>
      <p:grpSp>
        <p:nvGrpSpPr>
          <p:cNvPr id="37" name="Group 9">
            <a:extLst>
              <a:ext uri="{FF2B5EF4-FFF2-40B4-BE49-F238E27FC236}">
                <a16:creationId xmlns:a16="http://schemas.microsoft.com/office/drawing/2014/main" id="{1F96E928-526B-4A7C-865C-EE79727196F2}"/>
              </a:ext>
            </a:extLst>
          </p:cNvPr>
          <p:cNvGrpSpPr>
            <a:grpSpLocks/>
          </p:cNvGrpSpPr>
          <p:nvPr/>
        </p:nvGrpSpPr>
        <p:grpSpPr bwMode="auto">
          <a:xfrm>
            <a:off x="4592106" y="3188901"/>
            <a:ext cx="3409952" cy="461964"/>
            <a:chOff x="1383" y="2316"/>
            <a:chExt cx="2148" cy="291"/>
          </a:xfrm>
        </p:grpSpPr>
        <p:sp>
          <p:nvSpPr>
            <p:cNvPr id="38" name="Rectangle 10">
              <a:extLst>
                <a:ext uri="{FF2B5EF4-FFF2-40B4-BE49-F238E27FC236}">
                  <a16:creationId xmlns:a16="http://schemas.microsoft.com/office/drawing/2014/main" id="{7F8C9CBB-F7EA-499D-9419-999FE07B90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2316"/>
              <a:ext cx="69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400" b="1" dirty="0">
                  <a:solidFill>
                    <a:srgbClr val="FF0000"/>
                  </a:solidFill>
                  <a:latin typeface="Corbel" panose="020B0503020204020204" pitchFamily="34" charset="0"/>
                </a:rPr>
                <a:t>2</a:t>
              </a:r>
              <a:r>
                <a:rPr lang="en-US" altLang="en-US" sz="2400" b="1" dirty="0">
                  <a:latin typeface="Corbel" panose="020B0503020204020204" pitchFamily="34" charset="0"/>
                </a:rPr>
                <a:t>H</a:t>
              </a:r>
              <a:r>
                <a:rPr lang="en-US" altLang="en-US" sz="2400" b="1" baseline="-25000" dirty="0">
                  <a:latin typeface="Corbel" panose="020B0503020204020204" pitchFamily="34" charset="0"/>
                </a:rPr>
                <a:t>2</a:t>
              </a:r>
              <a:r>
                <a:rPr lang="en-US" altLang="en-US" sz="2400" b="1" dirty="0">
                  <a:latin typeface="Corbel" panose="020B0503020204020204" pitchFamily="34" charset="0"/>
                </a:rPr>
                <a:t>O</a:t>
              </a:r>
              <a:r>
                <a:rPr lang="en-US" altLang="en-US" sz="2000" b="1" dirty="0">
                  <a:latin typeface="Corbel" panose="020B0503020204020204" pitchFamily="34" charset="0"/>
                </a:rPr>
                <a:t>(</a:t>
              </a:r>
              <a:r>
                <a:rPr lang="en-US" altLang="en-US" sz="2000" b="1" i="1" dirty="0">
                  <a:latin typeface="Corbel" panose="020B0503020204020204" pitchFamily="34" charset="0"/>
                </a:rPr>
                <a:t>l</a:t>
              </a:r>
              <a:r>
                <a:rPr lang="en-US" altLang="en-US" sz="2000" b="1" dirty="0">
                  <a:latin typeface="Corbel" panose="020B0503020204020204" pitchFamily="34" charset="0"/>
                </a:rPr>
                <a:t>)</a:t>
              </a:r>
              <a:endParaRPr lang="en-US" altLang="en-US" sz="2400" b="1" dirty="0">
                <a:latin typeface="Corbel" panose="020B0503020204020204" pitchFamily="34" charset="0"/>
              </a:endParaRPr>
            </a:p>
          </p:txBody>
        </p:sp>
        <p:sp>
          <p:nvSpPr>
            <p:cNvPr id="39" name="Rectangle 11">
              <a:extLst>
                <a:ext uri="{FF2B5EF4-FFF2-40B4-BE49-F238E27FC236}">
                  <a16:creationId xmlns:a16="http://schemas.microsoft.com/office/drawing/2014/main" id="{7777CA77-CFC4-4D2A-B72A-02533EE959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3" y="2316"/>
              <a:ext cx="115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altLang="en-US" sz="2400" b="1" dirty="0">
                  <a:solidFill>
                    <a:srgbClr val="FF0000"/>
                  </a:solidFill>
                  <a:latin typeface="Corbel" panose="020B0503020204020204" pitchFamily="34" charset="0"/>
                </a:rPr>
                <a:t>2</a:t>
              </a:r>
              <a:r>
                <a:rPr lang="en-US" altLang="en-US" sz="2400" b="1" dirty="0">
                  <a:latin typeface="Corbel" panose="020B0503020204020204" pitchFamily="34" charset="0"/>
                </a:rPr>
                <a:t>H</a:t>
              </a:r>
              <a:r>
                <a:rPr lang="en-US" altLang="en-US" sz="2400" b="1" baseline="-25000" dirty="0">
                  <a:latin typeface="Corbel" panose="020B0503020204020204" pitchFamily="34" charset="0"/>
                </a:rPr>
                <a:t>2</a:t>
              </a:r>
              <a:r>
                <a:rPr lang="en-US" altLang="en-US" sz="2000" b="1" dirty="0">
                  <a:latin typeface="Corbel" panose="020B0503020204020204" pitchFamily="34" charset="0"/>
                </a:rPr>
                <a:t>(</a:t>
              </a:r>
              <a:r>
                <a:rPr lang="en-US" altLang="en-US" sz="2000" b="1" i="1" dirty="0">
                  <a:latin typeface="Corbel" panose="020B0503020204020204" pitchFamily="34" charset="0"/>
                </a:rPr>
                <a:t>g</a:t>
              </a:r>
              <a:r>
                <a:rPr lang="en-US" altLang="en-US" sz="2000" b="1" dirty="0">
                  <a:latin typeface="Corbel" panose="020B0503020204020204" pitchFamily="34" charset="0"/>
                </a:rPr>
                <a:t>) </a:t>
              </a:r>
              <a:r>
                <a:rPr lang="en-US" altLang="en-US" sz="2400" b="1" dirty="0">
                  <a:latin typeface="Corbel" panose="020B0503020204020204" pitchFamily="34" charset="0"/>
                </a:rPr>
                <a:t>+ O</a:t>
              </a:r>
              <a:r>
                <a:rPr lang="en-US" altLang="en-US" sz="2400" b="1" baseline="-25000" dirty="0">
                  <a:latin typeface="Corbel" panose="020B0503020204020204" pitchFamily="34" charset="0"/>
                </a:rPr>
                <a:t>2</a:t>
              </a:r>
              <a:r>
                <a:rPr lang="en-US" altLang="en-US" sz="2000" b="1" dirty="0">
                  <a:latin typeface="Corbel" panose="020B0503020204020204" pitchFamily="34" charset="0"/>
                </a:rPr>
                <a:t>(</a:t>
              </a:r>
              <a:r>
                <a:rPr lang="en-US" altLang="en-US" sz="2000" b="1" i="1" dirty="0">
                  <a:latin typeface="Corbel" panose="020B0503020204020204" pitchFamily="34" charset="0"/>
                </a:rPr>
                <a:t>g</a:t>
              </a:r>
              <a:r>
                <a:rPr lang="en-US" altLang="en-US" sz="2000" b="1" dirty="0">
                  <a:latin typeface="Corbel" panose="020B0503020204020204" pitchFamily="34" charset="0"/>
                </a:rPr>
                <a:t>)</a:t>
              </a:r>
              <a:endParaRPr lang="en-US" altLang="en-US" sz="2400" b="1" dirty="0">
                <a:latin typeface="Corbel" panose="020B0503020204020204" pitchFamily="34" charset="0"/>
              </a:endParaRPr>
            </a:p>
          </p:txBody>
        </p:sp>
        <p:sp>
          <p:nvSpPr>
            <p:cNvPr id="40" name="Line 12">
              <a:extLst>
                <a:ext uri="{FF2B5EF4-FFF2-40B4-BE49-F238E27FC236}">
                  <a16:creationId xmlns:a16="http://schemas.microsoft.com/office/drawing/2014/main" id="{A705529B-103C-4B71-8167-73B3246F25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2461"/>
              <a:ext cx="288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sz="2400" b="1">
                <a:latin typeface="Corbel" panose="020B0503020204020204" pitchFamily="34" charset="0"/>
              </a:endParaRPr>
            </a:p>
          </p:txBody>
        </p:sp>
      </p:grpSp>
      <p:grpSp>
        <p:nvGrpSpPr>
          <p:cNvPr id="41" name="Group 9">
            <a:extLst>
              <a:ext uri="{FF2B5EF4-FFF2-40B4-BE49-F238E27FC236}">
                <a16:creationId xmlns:a16="http://schemas.microsoft.com/office/drawing/2014/main" id="{F1516531-A763-4349-8BB9-EC5034E1BD7A}"/>
              </a:ext>
            </a:extLst>
          </p:cNvPr>
          <p:cNvGrpSpPr>
            <a:grpSpLocks/>
          </p:cNvGrpSpPr>
          <p:nvPr/>
        </p:nvGrpSpPr>
        <p:grpSpPr bwMode="auto">
          <a:xfrm>
            <a:off x="4382291" y="5040594"/>
            <a:ext cx="3409952" cy="461964"/>
            <a:chOff x="1383" y="2316"/>
            <a:chExt cx="2148" cy="291"/>
          </a:xfrm>
        </p:grpSpPr>
        <p:sp>
          <p:nvSpPr>
            <p:cNvPr id="42" name="Rectangle 10">
              <a:extLst>
                <a:ext uri="{FF2B5EF4-FFF2-40B4-BE49-F238E27FC236}">
                  <a16:creationId xmlns:a16="http://schemas.microsoft.com/office/drawing/2014/main" id="{A7A8E5F8-AA27-412A-B935-203EBC5B04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2316"/>
              <a:ext cx="69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400" b="1" dirty="0">
                  <a:solidFill>
                    <a:schemeClr val="tx1"/>
                  </a:solidFill>
                  <a:latin typeface="Corbel" panose="020B0503020204020204" pitchFamily="34" charset="0"/>
                </a:rPr>
                <a:t>2H</a:t>
              </a:r>
              <a:r>
                <a:rPr lang="en-US" altLang="en-US" sz="2400" b="1" baseline="-25000" dirty="0">
                  <a:solidFill>
                    <a:schemeClr val="tx1"/>
                  </a:solidFill>
                  <a:latin typeface="Corbel" panose="020B0503020204020204" pitchFamily="34" charset="0"/>
                </a:rPr>
                <a:t>2</a:t>
              </a:r>
              <a:r>
                <a:rPr lang="en-US" altLang="en-US" sz="2400" b="1" dirty="0">
                  <a:solidFill>
                    <a:schemeClr val="tx1"/>
                  </a:solidFill>
                  <a:latin typeface="Corbel" panose="020B0503020204020204" pitchFamily="34" charset="0"/>
                </a:rPr>
                <a:t>O</a:t>
              </a:r>
              <a:r>
                <a:rPr lang="en-US" altLang="en-US" sz="2000" b="1" dirty="0">
                  <a:latin typeface="Corbel" panose="020B0503020204020204" pitchFamily="34" charset="0"/>
                </a:rPr>
                <a:t>(</a:t>
              </a:r>
              <a:r>
                <a:rPr lang="en-US" altLang="en-US" sz="2000" b="1" i="1" dirty="0">
                  <a:latin typeface="Corbel" panose="020B0503020204020204" pitchFamily="34" charset="0"/>
                </a:rPr>
                <a:t>l</a:t>
              </a:r>
              <a:r>
                <a:rPr lang="en-US" altLang="en-US" sz="2000" b="1" dirty="0">
                  <a:latin typeface="Corbel" panose="020B0503020204020204" pitchFamily="34" charset="0"/>
                </a:rPr>
                <a:t>)</a:t>
              </a:r>
              <a:endParaRPr lang="en-US" altLang="en-US" sz="2400" b="1" dirty="0">
                <a:latin typeface="Corbel" panose="020B0503020204020204" pitchFamily="34" charset="0"/>
              </a:endParaRPr>
            </a:p>
          </p:txBody>
        </p:sp>
        <p:sp>
          <p:nvSpPr>
            <p:cNvPr id="43" name="Rectangle 11">
              <a:extLst>
                <a:ext uri="{FF2B5EF4-FFF2-40B4-BE49-F238E27FC236}">
                  <a16:creationId xmlns:a16="http://schemas.microsoft.com/office/drawing/2014/main" id="{8AFD87A4-A44B-4370-9C91-6263C53E27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3" y="2316"/>
              <a:ext cx="115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altLang="en-US" sz="2400" b="1" dirty="0">
                  <a:solidFill>
                    <a:schemeClr val="tx1"/>
                  </a:solidFill>
                  <a:latin typeface="Corbel" panose="020B0503020204020204" pitchFamily="34" charset="0"/>
                </a:rPr>
                <a:t>2H</a:t>
              </a:r>
              <a:r>
                <a:rPr lang="en-US" altLang="en-US" sz="2400" b="1" baseline="-25000" dirty="0">
                  <a:latin typeface="Corbel" panose="020B0503020204020204" pitchFamily="34" charset="0"/>
                </a:rPr>
                <a:t>2</a:t>
              </a:r>
              <a:r>
                <a:rPr lang="en-US" altLang="en-US" sz="2000" b="1" dirty="0">
                  <a:latin typeface="Corbel" panose="020B0503020204020204" pitchFamily="34" charset="0"/>
                </a:rPr>
                <a:t>(</a:t>
              </a:r>
              <a:r>
                <a:rPr lang="en-US" altLang="en-US" sz="2000" b="1" i="1" dirty="0">
                  <a:latin typeface="Corbel" panose="020B0503020204020204" pitchFamily="34" charset="0"/>
                </a:rPr>
                <a:t>g</a:t>
              </a:r>
              <a:r>
                <a:rPr lang="en-US" altLang="en-US" sz="2000" b="1" dirty="0">
                  <a:latin typeface="Corbel" panose="020B0503020204020204" pitchFamily="34" charset="0"/>
                </a:rPr>
                <a:t>) </a:t>
              </a:r>
              <a:r>
                <a:rPr lang="en-US" altLang="en-US" sz="2400" b="1" dirty="0">
                  <a:latin typeface="Corbel" panose="020B0503020204020204" pitchFamily="34" charset="0"/>
                </a:rPr>
                <a:t>+ O</a:t>
              </a:r>
              <a:r>
                <a:rPr lang="en-US" altLang="en-US" sz="2400" b="1" baseline="-25000" dirty="0">
                  <a:latin typeface="Corbel" panose="020B0503020204020204" pitchFamily="34" charset="0"/>
                </a:rPr>
                <a:t>2</a:t>
              </a:r>
              <a:r>
                <a:rPr lang="en-US" altLang="en-US" sz="2000" b="1" dirty="0">
                  <a:latin typeface="Corbel" panose="020B0503020204020204" pitchFamily="34" charset="0"/>
                </a:rPr>
                <a:t>(</a:t>
              </a:r>
              <a:r>
                <a:rPr lang="en-US" altLang="en-US" sz="2000" b="1" i="1" dirty="0">
                  <a:latin typeface="Corbel" panose="020B0503020204020204" pitchFamily="34" charset="0"/>
                </a:rPr>
                <a:t>g</a:t>
              </a:r>
              <a:r>
                <a:rPr lang="en-US" altLang="en-US" sz="2000" b="1" dirty="0">
                  <a:latin typeface="Corbel" panose="020B0503020204020204" pitchFamily="34" charset="0"/>
                </a:rPr>
                <a:t>)</a:t>
              </a:r>
              <a:endParaRPr lang="en-US" altLang="en-US" sz="2400" b="1" dirty="0">
                <a:latin typeface="Corbel" panose="020B0503020204020204" pitchFamily="34" charset="0"/>
              </a:endParaRPr>
            </a:p>
          </p:txBody>
        </p:sp>
        <p:sp>
          <p:nvSpPr>
            <p:cNvPr id="44" name="Line 12">
              <a:extLst>
                <a:ext uri="{FF2B5EF4-FFF2-40B4-BE49-F238E27FC236}">
                  <a16:creationId xmlns:a16="http://schemas.microsoft.com/office/drawing/2014/main" id="{D4AA861A-1BFE-480F-806A-69E4315B6C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2461"/>
              <a:ext cx="288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sz="2400" b="1">
                <a:latin typeface="Corbel" panose="020B0503020204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918EF30-8E72-4E9D-BF6E-65DE17E1709A}"/>
              </a:ext>
            </a:extLst>
          </p:cNvPr>
          <p:cNvSpPr txBox="1"/>
          <p:nvPr/>
        </p:nvSpPr>
        <p:spPr>
          <a:xfrm>
            <a:off x="9521687" y="1582383"/>
            <a:ext cx="2021451" cy="400110"/>
          </a:xfrm>
          <a:prstGeom prst="rect">
            <a:avLst/>
          </a:prstGeom>
          <a:solidFill>
            <a:srgbClr val="CC99FF">
              <a:alpha val="20000"/>
            </a:srgb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en-US" sz="2000" dirty="0">
                <a:latin typeface="Corbel" panose="020B0503020204020204" pitchFamily="34" charset="0"/>
              </a:rPr>
              <a:t>Trial-and-error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D9003A-0997-4B4D-A544-57F83287EBE6}"/>
              </a:ext>
            </a:extLst>
          </p:cNvPr>
          <p:cNvSpPr txBox="1"/>
          <p:nvPr/>
        </p:nvSpPr>
        <p:spPr>
          <a:xfrm>
            <a:off x="9521687" y="2140498"/>
            <a:ext cx="1451038" cy="400110"/>
          </a:xfrm>
          <a:prstGeom prst="rect">
            <a:avLst/>
          </a:prstGeom>
          <a:solidFill>
            <a:srgbClr val="CC99FF">
              <a:alpha val="20000"/>
            </a:srgb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en-US" sz="2000" dirty="0">
                <a:latin typeface="Corbel" panose="020B0503020204020204" pitchFamily="34" charset="0"/>
              </a:rPr>
              <a:t>Fractions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B863DFD-96DF-525E-D4D5-D3D115D6E4E4}"/>
              </a:ext>
            </a:extLst>
          </p:cNvPr>
          <p:cNvSpPr txBox="1"/>
          <p:nvPr/>
        </p:nvSpPr>
        <p:spPr>
          <a:xfrm flipH="1">
            <a:off x="202470" y="30433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Balancing Equations, </a:t>
            </a:r>
            <a:r>
              <a:rPr lang="en-US" sz="28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54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 animBg="1"/>
      <p:bldP spid="16" grpId="0" animBg="1"/>
      <p:bldP spid="27" grpId="0"/>
      <p:bldP spid="28" grpId="0"/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6449" y="1909955"/>
            <a:ext cx="11184875" cy="93551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CA" b="1" dirty="0">
                <a:solidFill>
                  <a:srgbClr val="FF00FF"/>
                </a:solidFill>
                <a:latin typeface="Corbel" panose="020B0503020204020204" pitchFamily="34" charset="0"/>
              </a:rPr>
              <a:t>FIRST </a:t>
            </a:r>
            <a:r>
              <a:rPr lang="en-CA" dirty="0">
                <a:latin typeface="Corbel" panose="020B0503020204020204" pitchFamily="34" charset="0"/>
              </a:rPr>
              <a:t>balance an element only IF it occurs in </a:t>
            </a:r>
            <a:r>
              <a:rPr lang="en-CA" b="1" dirty="0">
                <a:solidFill>
                  <a:srgbClr val="FF00FF"/>
                </a:solidFill>
                <a:latin typeface="Corbel" panose="020B0503020204020204" pitchFamily="34" charset="0"/>
              </a:rPr>
              <a:t>one compound on each side of the equation</a:t>
            </a:r>
            <a:r>
              <a:rPr lang="en-CA" dirty="0">
                <a:latin typeface="Corbel" panose="020B0503020204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b="1" dirty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en-CA" dirty="0">
                <a:latin typeface="Corbel" panose="020B0503020204020204" pitchFamily="34" charset="0"/>
              </a:rPr>
              <a:t>If one of the reactants or products exists as the </a:t>
            </a:r>
            <a:r>
              <a:rPr lang="en-CA" b="1" dirty="0">
                <a:solidFill>
                  <a:srgbClr val="C00000"/>
                </a:solidFill>
                <a:latin typeface="Corbel" panose="020B0503020204020204" pitchFamily="34" charset="0"/>
              </a:rPr>
              <a:t>free element</a:t>
            </a:r>
            <a:r>
              <a:rPr lang="en-CA" b="1" dirty="0">
                <a:solidFill>
                  <a:srgbClr val="FF00FF"/>
                </a:solidFill>
                <a:latin typeface="Corbel" panose="020B0503020204020204" pitchFamily="34" charset="0"/>
              </a:rPr>
              <a:t> </a:t>
            </a:r>
            <a:r>
              <a:rPr lang="en-CA" dirty="0">
                <a:latin typeface="Corbel" panose="020B0503020204020204" pitchFamily="34" charset="0"/>
              </a:rPr>
              <a:t>(ex. O</a:t>
            </a:r>
            <a:r>
              <a:rPr lang="en-CA" baseline="-25000" dirty="0">
                <a:latin typeface="Corbel" panose="020B0503020204020204" pitchFamily="34" charset="0"/>
              </a:rPr>
              <a:t>2</a:t>
            </a:r>
            <a:r>
              <a:rPr lang="en-CA" dirty="0">
                <a:latin typeface="Corbel" panose="020B0503020204020204" pitchFamily="34" charset="0"/>
              </a:rPr>
              <a:t>, H</a:t>
            </a:r>
            <a:r>
              <a:rPr lang="en-CA" baseline="-25000" dirty="0">
                <a:latin typeface="Corbel" panose="020B0503020204020204" pitchFamily="34" charset="0"/>
              </a:rPr>
              <a:t>2</a:t>
            </a:r>
            <a:r>
              <a:rPr lang="en-CA" dirty="0">
                <a:latin typeface="Corbel" panose="020B0503020204020204" pitchFamily="34" charset="0"/>
              </a:rPr>
              <a:t>), balance it </a:t>
            </a:r>
            <a:r>
              <a:rPr lang="en-CA" b="1" dirty="0">
                <a:solidFill>
                  <a:srgbClr val="C00000"/>
                </a:solidFill>
                <a:latin typeface="Corbel" panose="020B0503020204020204" pitchFamily="34" charset="0"/>
              </a:rPr>
              <a:t>LAST</a:t>
            </a:r>
            <a:r>
              <a:rPr lang="en-CA" dirty="0">
                <a:latin typeface="Corbel" panose="020B0503020204020204" pitchFamily="34" charset="0"/>
              </a:rPr>
              <a:t>.</a:t>
            </a:r>
            <a:endParaRPr lang="pt-BR" b="1" dirty="0">
              <a:latin typeface="Corbel" panose="020B05030202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823F9BFB-A05A-4D6A-964A-3B9882E89C64}" type="slidenum">
              <a:rPr lang="en-CA">
                <a:solidFill>
                  <a:srgbClr val="191B0E"/>
                </a:solidFill>
                <a:latin typeface="Franklin Gothic Book" panose="020B0503020102020204"/>
              </a:rPr>
              <a:pPr defTabSz="457200">
                <a:defRPr/>
              </a:pPr>
              <a:t>11</a:t>
            </a:fld>
            <a:endParaRPr lang="en-CA" dirty="0">
              <a:solidFill>
                <a:srgbClr val="191B0E"/>
              </a:solidFill>
              <a:latin typeface="Franklin Gothic Book" panose="020B050302010202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6449" y="3771080"/>
            <a:ext cx="6726206" cy="102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Balance carbon atoms and hydrogen atoms </a:t>
            </a:r>
            <a:r>
              <a:rPr lang="en-CA" sz="2000" b="1" dirty="0">
                <a:solidFill>
                  <a:srgbClr val="FF00FF"/>
                </a:solidFill>
                <a:latin typeface="Corbel" panose="020B0503020204020204" pitchFamily="34" charset="0"/>
              </a:rPr>
              <a:t>first.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800100" lvl="1" indent="-3429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Balance oxygen atoms </a:t>
            </a:r>
            <a:r>
              <a:rPr lang="en-CA" sz="2000" b="1" dirty="0">
                <a:solidFill>
                  <a:srgbClr val="C00000"/>
                </a:solidFill>
                <a:latin typeface="Corbel" panose="020B0503020204020204" pitchFamily="34" charset="0"/>
              </a:rPr>
              <a:t>last.</a:t>
            </a:r>
            <a:endParaRPr lang="en-US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9587945-E9ED-80B2-A63A-5E8EC6D7D6B6}"/>
              </a:ext>
            </a:extLst>
          </p:cNvPr>
          <p:cNvSpPr txBox="1"/>
          <p:nvPr/>
        </p:nvSpPr>
        <p:spPr>
          <a:xfrm flipH="1">
            <a:off x="202470" y="30433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Balancing Equations, </a:t>
            </a:r>
            <a:r>
              <a:rPr lang="en-US" sz="24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3A93C340-C078-38C4-B25D-C058B287C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533" y="1074288"/>
            <a:ext cx="13710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2400" b="1" dirty="0">
                <a:solidFill>
                  <a:srgbClr val="FF00FF"/>
                </a:solidFill>
                <a:latin typeface="Corbel" panose="020B0503020204020204" pitchFamily="34" charset="0"/>
              </a:rPr>
              <a:t>TIPS:</a:t>
            </a:r>
            <a:endParaRPr lang="en-US" altLang="en-US" sz="2400" dirty="0">
              <a:solidFill>
                <a:srgbClr val="FF00FF"/>
              </a:solidFill>
              <a:latin typeface="Corbel" panose="020B0503020204020204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1A0E3C4-D423-8F80-C525-F6373614ED21}"/>
              </a:ext>
            </a:extLst>
          </p:cNvPr>
          <p:cNvSpPr txBox="1">
            <a:spLocks/>
          </p:cNvSpPr>
          <p:nvPr/>
        </p:nvSpPr>
        <p:spPr>
          <a:xfrm>
            <a:off x="1042783" y="3219470"/>
            <a:ext cx="8310537" cy="483991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CA" sz="2400" dirty="0">
                <a:latin typeface="Corbel" panose="020B0503020204020204" pitchFamily="34" charset="0"/>
              </a:rPr>
              <a:t>Example:  		</a:t>
            </a:r>
            <a:r>
              <a:rPr lang="pt-BR" sz="2400" b="1" dirty="0">
                <a:latin typeface="Corbel" panose="020B0503020204020204" pitchFamily="34" charset="0"/>
              </a:rPr>
              <a:t>C</a:t>
            </a:r>
            <a:r>
              <a:rPr lang="pt-BR" sz="2400" b="1" baseline="-25000" dirty="0">
                <a:latin typeface="Corbel" panose="020B0503020204020204" pitchFamily="34" charset="0"/>
              </a:rPr>
              <a:t>2</a:t>
            </a:r>
            <a:r>
              <a:rPr lang="pt-BR" sz="2400" b="1" dirty="0">
                <a:latin typeface="Corbel" panose="020B0503020204020204" pitchFamily="34" charset="0"/>
              </a:rPr>
              <a:t>H</a:t>
            </a:r>
            <a:r>
              <a:rPr lang="pt-BR" sz="2400" b="1" baseline="-25000" dirty="0">
                <a:latin typeface="Corbel" panose="020B0503020204020204" pitchFamily="34" charset="0"/>
              </a:rPr>
              <a:t>5</a:t>
            </a:r>
            <a:r>
              <a:rPr lang="pt-BR" sz="2400" b="1" dirty="0">
                <a:latin typeface="Corbel" panose="020B0503020204020204" pitchFamily="34" charset="0"/>
              </a:rPr>
              <a:t>OH </a:t>
            </a:r>
            <a:r>
              <a:rPr lang="pt-BR" sz="2000" b="1" dirty="0">
                <a:latin typeface="Corbel" panose="020B0503020204020204" pitchFamily="34" charset="0"/>
              </a:rPr>
              <a:t>(l)</a:t>
            </a:r>
            <a:r>
              <a:rPr lang="pt-BR" sz="2400" b="1" dirty="0">
                <a:latin typeface="Corbel" panose="020B0503020204020204" pitchFamily="34" charset="0"/>
              </a:rPr>
              <a:t> + O</a:t>
            </a:r>
            <a:r>
              <a:rPr lang="pt-BR" sz="2400" b="1" baseline="-25000" dirty="0">
                <a:latin typeface="Corbel" panose="020B0503020204020204" pitchFamily="34" charset="0"/>
              </a:rPr>
              <a:t>2</a:t>
            </a:r>
            <a:r>
              <a:rPr lang="pt-BR" sz="2000" b="1" dirty="0">
                <a:latin typeface="Corbel" panose="020B0503020204020204" pitchFamily="34" charset="0"/>
              </a:rPr>
              <a:t>(g) </a:t>
            </a:r>
            <a:r>
              <a:rPr lang="pt-BR" sz="2400" b="1" dirty="0">
                <a:latin typeface="Corbel" panose="020B0503020204020204" pitchFamily="34" charset="0"/>
              </a:rPr>
              <a:t>→ CO</a:t>
            </a:r>
            <a:r>
              <a:rPr lang="pt-BR" sz="2400" b="1" baseline="-25000" dirty="0">
                <a:latin typeface="Corbel" panose="020B0503020204020204" pitchFamily="34" charset="0"/>
              </a:rPr>
              <a:t>2 </a:t>
            </a:r>
            <a:r>
              <a:rPr lang="pt-BR" sz="2000" b="1" dirty="0">
                <a:latin typeface="Corbel" panose="020B0503020204020204" pitchFamily="34" charset="0"/>
              </a:rPr>
              <a:t>(g) </a:t>
            </a:r>
            <a:r>
              <a:rPr lang="pt-BR" sz="2400" b="1" dirty="0">
                <a:latin typeface="Corbel" panose="020B0503020204020204" pitchFamily="34" charset="0"/>
              </a:rPr>
              <a:t>+ H</a:t>
            </a:r>
            <a:r>
              <a:rPr lang="pt-BR" sz="2400" b="1" baseline="-25000" dirty="0">
                <a:latin typeface="Corbel" panose="020B0503020204020204" pitchFamily="34" charset="0"/>
              </a:rPr>
              <a:t>2</a:t>
            </a:r>
            <a:r>
              <a:rPr lang="pt-BR" sz="2400" b="1" dirty="0">
                <a:latin typeface="Corbel" panose="020B0503020204020204" pitchFamily="34" charset="0"/>
              </a:rPr>
              <a:t>O </a:t>
            </a:r>
            <a:r>
              <a:rPr lang="pt-BR" sz="2000" b="1" dirty="0">
                <a:latin typeface="Corbel" panose="020B0503020204020204" pitchFamily="34" charset="0"/>
              </a:rPr>
              <a:t>(g)</a:t>
            </a:r>
            <a:endParaRPr lang="en-US" sz="2400" dirty="0">
              <a:latin typeface="Corbel" panose="020B0503020204020204" pitchFamily="34" charset="0"/>
            </a:endParaRPr>
          </a:p>
          <a:p>
            <a:endParaRPr lang="en-CA" sz="2400" dirty="0">
              <a:latin typeface="Corbel" panose="020B05030202040202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E5D3900-F92B-913C-3C44-FD6A837D81E1}"/>
              </a:ext>
            </a:extLst>
          </p:cNvPr>
          <p:cNvSpPr txBox="1">
            <a:spLocks/>
          </p:cNvSpPr>
          <p:nvPr/>
        </p:nvSpPr>
        <p:spPr>
          <a:xfrm>
            <a:off x="3839935" y="4916306"/>
            <a:ext cx="6339650" cy="483990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Wingdings 3" pitchFamily="18" charset="2"/>
              <a:buNone/>
            </a:pPr>
            <a:r>
              <a:rPr lang="pt-BR" sz="2400" b="1" dirty="0">
                <a:latin typeface="Corbel" panose="020B0503020204020204" pitchFamily="34" charset="0"/>
              </a:rPr>
              <a:t>C</a:t>
            </a:r>
            <a:r>
              <a:rPr lang="pt-BR" sz="2400" b="1" baseline="-25000" dirty="0">
                <a:latin typeface="Corbel" panose="020B0503020204020204" pitchFamily="34" charset="0"/>
              </a:rPr>
              <a:t>2</a:t>
            </a:r>
            <a:r>
              <a:rPr lang="pt-BR" sz="2400" b="1" dirty="0">
                <a:latin typeface="Corbel" panose="020B0503020204020204" pitchFamily="34" charset="0"/>
              </a:rPr>
              <a:t>H</a:t>
            </a:r>
            <a:r>
              <a:rPr lang="pt-BR" sz="2400" b="1" baseline="-25000" dirty="0">
                <a:latin typeface="Corbel" panose="020B0503020204020204" pitchFamily="34" charset="0"/>
              </a:rPr>
              <a:t>5</a:t>
            </a:r>
            <a:r>
              <a:rPr lang="pt-BR" sz="2400" b="1" dirty="0">
                <a:latin typeface="Corbel" panose="020B0503020204020204" pitchFamily="34" charset="0"/>
              </a:rPr>
              <a:t>OH </a:t>
            </a:r>
            <a:r>
              <a:rPr lang="pt-BR" sz="2000" b="1" dirty="0">
                <a:latin typeface="Corbel" panose="020B0503020204020204" pitchFamily="34" charset="0"/>
              </a:rPr>
              <a:t>(l)</a:t>
            </a:r>
            <a:r>
              <a:rPr lang="pt-BR" sz="2400" b="1" dirty="0">
                <a:latin typeface="Corbel" panose="020B0503020204020204" pitchFamily="34" charset="0"/>
              </a:rPr>
              <a:t> + </a:t>
            </a:r>
            <a:r>
              <a:rPr lang="pt-BR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 </a:t>
            </a:r>
            <a:r>
              <a:rPr lang="pt-BR" sz="2400" b="1" dirty="0">
                <a:latin typeface="Corbel" panose="020B0503020204020204" pitchFamily="34" charset="0"/>
              </a:rPr>
              <a:t>O</a:t>
            </a:r>
            <a:r>
              <a:rPr lang="pt-BR" sz="2400" b="1" baseline="-25000" dirty="0">
                <a:latin typeface="Corbel" panose="020B0503020204020204" pitchFamily="34" charset="0"/>
              </a:rPr>
              <a:t>2</a:t>
            </a:r>
            <a:r>
              <a:rPr lang="pt-BR" sz="2000" b="1" dirty="0">
                <a:latin typeface="Corbel" panose="020B0503020204020204" pitchFamily="34" charset="0"/>
              </a:rPr>
              <a:t>(g) </a:t>
            </a:r>
            <a:r>
              <a:rPr lang="pt-BR" sz="2400" b="1" dirty="0">
                <a:latin typeface="Corbel" panose="020B0503020204020204" pitchFamily="34" charset="0"/>
              </a:rPr>
              <a:t>→ </a:t>
            </a:r>
            <a:r>
              <a:rPr lang="pt-BR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pt-BR" sz="2400" b="1" dirty="0">
                <a:latin typeface="Corbel" panose="020B0503020204020204" pitchFamily="34" charset="0"/>
              </a:rPr>
              <a:t>CO</a:t>
            </a:r>
            <a:r>
              <a:rPr lang="pt-BR" sz="2400" b="1" baseline="-25000" dirty="0">
                <a:latin typeface="Corbel" panose="020B0503020204020204" pitchFamily="34" charset="0"/>
              </a:rPr>
              <a:t>2 </a:t>
            </a:r>
            <a:r>
              <a:rPr lang="pt-BR" sz="2000" b="1" dirty="0">
                <a:latin typeface="Corbel" panose="020B0503020204020204" pitchFamily="34" charset="0"/>
              </a:rPr>
              <a:t>(g) </a:t>
            </a:r>
            <a:r>
              <a:rPr lang="pt-BR" sz="2400" b="1" dirty="0">
                <a:latin typeface="Corbel" panose="020B0503020204020204" pitchFamily="34" charset="0"/>
              </a:rPr>
              <a:t>+ </a:t>
            </a:r>
            <a:r>
              <a:rPr lang="pt-BR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pt-BR" sz="2400" b="1" dirty="0">
                <a:latin typeface="Corbel" panose="020B0503020204020204" pitchFamily="34" charset="0"/>
              </a:rPr>
              <a:t> H</a:t>
            </a:r>
            <a:r>
              <a:rPr lang="pt-BR" sz="2400" b="1" baseline="-25000" dirty="0">
                <a:latin typeface="Corbel" panose="020B0503020204020204" pitchFamily="34" charset="0"/>
              </a:rPr>
              <a:t>2</a:t>
            </a:r>
            <a:r>
              <a:rPr lang="pt-BR" sz="2400" b="1" dirty="0">
                <a:latin typeface="Corbel" panose="020B0503020204020204" pitchFamily="34" charset="0"/>
              </a:rPr>
              <a:t>O </a:t>
            </a:r>
            <a:r>
              <a:rPr lang="pt-BR" sz="2000" b="1" dirty="0">
                <a:latin typeface="Corbel" panose="020B0503020204020204" pitchFamily="34" charset="0"/>
              </a:rPr>
              <a:t>(g)</a:t>
            </a:r>
            <a:endParaRPr lang="en-US" sz="2400" dirty="0">
              <a:latin typeface="Corbel" panose="020B0503020204020204" pitchFamily="34" charset="0"/>
            </a:endParaRPr>
          </a:p>
          <a:p>
            <a:endParaRPr lang="en-CA" sz="2400" dirty="0">
              <a:latin typeface="Corbel" panose="020B050302020402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8B10830-452E-AA80-128F-3849DCC31168}"/>
              </a:ext>
            </a:extLst>
          </p:cNvPr>
          <p:cNvSpPr txBox="1"/>
          <p:nvPr/>
        </p:nvSpPr>
        <p:spPr>
          <a:xfrm>
            <a:off x="2415231" y="5841189"/>
            <a:ext cx="7361538" cy="461665"/>
          </a:xfrm>
          <a:prstGeom prst="rect">
            <a:avLst/>
          </a:prstGeom>
          <a:noFill/>
          <a:ln w="38100">
            <a:solidFill>
              <a:srgbClr val="FF00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3"/>
              </a:rPr>
              <a:t>Khan Academy: Balancing Chemical Equations (video 5:30)</a:t>
            </a:r>
            <a:endParaRPr lang="fr-CA" sz="2400" dirty="0"/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455584BD-87DF-9EC9-8E3C-E257D55D62F7}"/>
              </a:ext>
            </a:extLst>
          </p:cNvPr>
          <p:cNvSpPr txBox="1"/>
          <p:nvPr/>
        </p:nvSpPr>
        <p:spPr>
          <a:xfrm>
            <a:off x="886449" y="4912079"/>
            <a:ext cx="3421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defTabSz="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Balanced equation:</a:t>
            </a:r>
            <a:endParaRPr lang="pt-BR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87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6" grpId="0"/>
      <p:bldP spid="17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1224735" y="6310581"/>
            <a:ext cx="540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1ED59C-5589-4B76-8152-74413BC703F6}" type="slidenum">
              <a:rPr lang="en-CA" smtClean="0"/>
              <a:t>12</a:t>
            </a:fld>
            <a:endParaRPr lang="en-CA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66B0B0-FEA8-5ABF-6B85-95B0559DF5DF}"/>
              </a:ext>
            </a:extLst>
          </p:cNvPr>
          <p:cNvSpPr txBox="1"/>
          <p:nvPr/>
        </p:nvSpPr>
        <p:spPr>
          <a:xfrm flipH="1">
            <a:off x="202470" y="30433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Balancing Equations, </a:t>
            </a:r>
            <a:r>
              <a:rPr lang="en-US" sz="28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C8CA9AA-0680-6F56-7A60-5E8F3D66D094}"/>
              </a:ext>
            </a:extLst>
          </p:cNvPr>
          <p:cNvSpPr txBox="1"/>
          <p:nvPr/>
        </p:nvSpPr>
        <p:spPr>
          <a:xfrm>
            <a:off x="757887" y="1052102"/>
            <a:ext cx="1499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rbel" panose="020B0503020204020204" pitchFamily="34" charset="0"/>
              </a:rPr>
              <a:t>Question:</a:t>
            </a:r>
            <a:endParaRPr lang="fr-CA" sz="2400" b="1" dirty="0">
              <a:latin typeface="Corbel" panose="020B0503020204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63A8D31-DA5D-2D92-E01E-4BE2C8FED34A}"/>
              </a:ext>
            </a:extLst>
          </p:cNvPr>
          <p:cNvSpPr txBox="1"/>
          <p:nvPr/>
        </p:nvSpPr>
        <p:spPr>
          <a:xfrm>
            <a:off x="2243442" y="1052102"/>
            <a:ext cx="9687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rbel" panose="020B0503020204020204" pitchFamily="34" charset="0"/>
              </a:rPr>
              <a:t>Ammonia gas reacts with oxygen gas and produces nitrogen monoxide gas and gaseous water under appropriate conditions at 1000°C. Write the balanced equation.</a:t>
            </a:r>
            <a:endParaRPr lang="fr-CA" sz="2400" dirty="0">
              <a:latin typeface="Corbel" panose="020B0503020204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5DB751F-AD1C-3CB1-359B-F86DE6122371}"/>
              </a:ext>
            </a:extLst>
          </p:cNvPr>
          <p:cNvSpPr txBox="1"/>
          <p:nvPr/>
        </p:nvSpPr>
        <p:spPr>
          <a:xfrm>
            <a:off x="1018427" y="2277085"/>
            <a:ext cx="1273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Answer:</a:t>
            </a:r>
            <a:endParaRPr lang="fr-CA" sz="2400" b="1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90F36C9A-3016-D837-6AE1-03DC8C709D63}"/>
              </a:ext>
            </a:extLst>
          </p:cNvPr>
          <p:cNvSpPr txBox="1"/>
          <p:nvPr/>
        </p:nvSpPr>
        <p:spPr>
          <a:xfrm>
            <a:off x="2840550" y="2529032"/>
            <a:ext cx="7349189" cy="1227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200000"/>
              </a:lnSpc>
              <a:defRPr/>
            </a:pPr>
            <a:r>
              <a:rPr lang="en-CA" sz="2000" b="1" dirty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Reactants: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					</a:t>
            </a:r>
            <a:r>
              <a:rPr lang="en-CA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Products:</a:t>
            </a:r>
            <a:endParaRPr lang="en-CA" sz="200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457200">
              <a:lnSpc>
                <a:spcPct val="200000"/>
              </a:lnSpc>
              <a:defRPr/>
            </a:pPr>
            <a:r>
              <a:rPr lang="en-CA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Reaction: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 NH</a:t>
            </a:r>
            <a:r>
              <a:rPr lang="en-CA" sz="20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CA" sz="2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g) +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O</a:t>
            </a:r>
            <a:r>
              <a:rPr lang="en-CA" sz="20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CA" sz="2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(g) </a:t>
            </a:r>
            <a:r>
              <a:rPr lang="en-US" sz="2000" dirty="0">
                <a:solidFill>
                  <a:prstClr val="black"/>
                </a:solidFill>
                <a:latin typeface="Franklin Gothic Book" panose="020B0503020102020204"/>
                <a:sym typeface="Symbol" pitchFamily="18" charset="2"/>
              </a:rPr>
              <a:t>  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NO</a:t>
            </a:r>
            <a:r>
              <a:rPr lang="en-CA" sz="2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(g) +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H</a:t>
            </a:r>
            <a:r>
              <a:rPr lang="en-CA" sz="20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CA" sz="2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(g)</a:t>
            </a:r>
            <a:endParaRPr lang="en-CA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1A7B271-4AEB-5D4E-D6F9-8CA94930C402}"/>
              </a:ext>
            </a:extLst>
          </p:cNvPr>
          <p:cNvSpPr/>
          <p:nvPr/>
        </p:nvSpPr>
        <p:spPr>
          <a:xfrm>
            <a:off x="2243442" y="1052102"/>
            <a:ext cx="1885607" cy="461665"/>
          </a:xfrm>
          <a:prstGeom prst="roundRect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5FB9B6B-7D83-F086-04A8-B54AD1AD5D78}"/>
              </a:ext>
            </a:extLst>
          </p:cNvPr>
          <p:cNvSpPr/>
          <p:nvPr/>
        </p:nvSpPr>
        <p:spPr>
          <a:xfrm>
            <a:off x="5568756" y="1052101"/>
            <a:ext cx="1463040" cy="461665"/>
          </a:xfrm>
          <a:prstGeom prst="roundRect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0085A5-F1C2-B770-E745-C0034E382BAC}"/>
              </a:ext>
            </a:extLst>
          </p:cNvPr>
          <p:cNvSpPr/>
          <p:nvPr/>
        </p:nvSpPr>
        <p:spPr>
          <a:xfrm>
            <a:off x="8747393" y="1100053"/>
            <a:ext cx="3017520" cy="36576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A2DB83-411D-5BFB-53C3-563A8909BFDD}"/>
              </a:ext>
            </a:extLst>
          </p:cNvPr>
          <p:cNvSpPr/>
          <p:nvPr/>
        </p:nvSpPr>
        <p:spPr>
          <a:xfrm>
            <a:off x="2840550" y="1527401"/>
            <a:ext cx="1885607" cy="279894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AB0EB2C2-138C-659E-9479-4ECC2B422FEB}"/>
              </a:ext>
            </a:extLst>
          </p:cNvPr>
          <p:cNvSpPr txBox="1"/>
          <p:nvPr/>
        </p:nvSpPr>
        <p:spPr>
          <a:xfrm>
            <a:off x="2840550" y="4014314"/>
            <a:ext cx="7349189" cy="188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  <a:defRPr/>
            </a:pPr>
            <a:r>
              <a:rPr lang="en-CA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Balancing: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H: 		</a:t>
            </a:r>
            <a:r>
              <a:rPr lang="en-CA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en-CA" sz="20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CA" sz="2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g) +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O</a:t>
            </a:r>
            <a:r>
              <a:rPr lang="en-CA" sz="20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CA" sz="2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(g) </a:t>
            </a:r>
            <a:r>
              <a:rPr lang="en-US" sz="2000" dirty="0">
                <a:solidFill>
                  <a:prstClr val="black"/>
                </a:solidFill>
                <a:latin typeface="Franklin Gothic Book" panose="020B0503020102020204"/>
                <a:sym typeface="Symbol" pitchFamily="18" charset="2"/>
              </a:rPr>
              <a:t>  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NO</a:t>
            </a:r>
            <a:r>
              <a:rPr lang="en-CA" sz="2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(g) +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CA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CA" sz="20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CA" sz="2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(g)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N:		</a:t>
            </a:r>
            <a:r>
              <a:rPr lang="en-CA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en-CA" sz="20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CA" sz="2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g) +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O</a:t>
            </a:r>
            <a:r>
              <a:rPr lang="en-CA" sz="20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CA" sz="2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(g) </a:t>
            </a:r>
            <a:r>
              <a:rPr lang="en-US" sz="2000" dirty="0">
                <a:solidFill>
                  <a:prstClr val="black"/>
                </a:solidFill>
                <a:latin typeface="Franklin Gothic Book" panose="020B0503020102020204"/>
                <a:sym typeface="Symbol" pitchFamily="18" charset="2"/>
              </a:rPr>
              <a:t>  </a:t>
            </a:r>
            <a:r>
              <a:rPr lang="en-CA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NO</a:t>
            </a:r>
            <a:r>
              <a:rPr lang="en-CA" sz="2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(g) +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CA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CA" sz="20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CA" sz="2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(g)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O: 		</a:t>
            </a:r>
            <a:r>
              <a:rPr lang="en-CA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en-CA" sz="20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CA" sz="2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g) +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CA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5/2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O</a:t>
            </a:r>
            <a:r>
              <a:rPr lang="en-CA" sz="20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CA" sz="2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(g) </a:t>
            </a:r>
            <a:r>
              <a:rPr lang="en-US" sz="2000" dirty="0">
                <a:solidFill>
                  <a:prstClr val="black"/>
                </a:solidFill>
                <a:latin typeface="Franklin Gothic Book" panose="020B0503020102020204"/>
                <a:sym typeface="Symbol" pitchFamily="18" charset="2"/>
              </a:rPr>
              <a:t>  </a:t>
            </a:r>
            <a:r>
              <a:rPr lang="en-CA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NO</a:t>
            </a:r>
            <a:r>
              <a:rPr lang="en-CA" sz="2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(g) +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CA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CA" sz="20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CA" sz="2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(g)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66894553-1C72-3846-2CEC-0543BD513EB5}"/>
              </a:ext>
            </a:extLst>
          </p:cNvPr>
          <p:cNvSpPr txBox="1"/>
          <p:nvPr/>
        </p:nvSpPr>
        <p:spPr>
          <a:xfrm>
            <a:off x="4113359" y="6048754"/>
            <a:ext cx="4778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CA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en-CA" sz="20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CA" sz="2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g) +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CA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CA" sz="20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CA" sz="2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(g) </a:t>
            </a:r>
            <a:r>
              <a:rPr lang="en-US" sz="2000" dirty="0">
                <a:solidFill>
                  <a:prstClr val="black"/>
                </a:solidFill>
                <a:latin typeface="Franklin Gothic Book" panose="020B0503020102020204"/>
                <a:sym typeface="Symbol" pitchFamily="18" charset="2"/>
              </a:rPr>
              <a:t>  </a:t>
            </a:r>
            <a:r>
              <a:rPr lang="en-CA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4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NO</a:t>
            </a:r>
            <a:r>
              <a:rPr lang="en-CA" sz="2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(g) +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CA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CA" sz="20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CA" sz="2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(g)</a:t>
            </a:r>
            <a:endParaRPr lang="en-CA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1F596617-59BA-4B1C-94B6-4EC99C2D511D}"/>
              </a:ext>
            </a:extLst>
          </p:cNvPr>
          <p:cNvSpPr txBox="1"/>
          <p:nvPr/>
        </p:nvSpPr>
        <p:spPr>
          <a:xfrm>
            <a:off x="576112" y="5510801"/>
            <a:ext cx="29221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Coefficients can be fractions.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1BF88315-C98C-06E2-643B-DF622A99E82F}"/>
              </a:ext>
            </a:extLst>
          </p:cNvPr>
          <p:cNvSpPr txBox="1"/>
          <p:nvPr/>
        </p:nvSpPr>
        <p:spPr>
          <a:xfrm>
            <a:off x="1979211" y="6007656"/>
            <a:ext cx="1234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Preferred!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F03B3E4B-5CC0-FC8F-BDC3-F6C3D4493216}"/>
              </a:ext>
            </a:extLst>
          </p:cNvPr>
          <p:cNvSpPr txBox="1"/>
          <p:nvPr/>
        </p:nvSpPr>
        <p:spPr>
          <a:xfrm>
            <a:off x="4283950" y="2743673"/>
            <a:ext cx="1887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en-CA" sz="20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CA" sz="2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g)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O</a:t>
            </a:r>
            <a:r>
              <a:rPr lang="en-CA" sz="20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CA" sz="2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(g)</a:t>
            </a: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B24B7A64-5B40-D321-D18F-EDF1C0C9A16A}"/>
              </a:ext>
            </a:extLst>
          </p:cNvPr>
          <p:cNvSpPr txBox="1"/>
          <p:nvPr/>
        </p:nvSpPr>
        <p:spPr>
          <a:xfrm>
            <a:off x="7961271" y="2735903"/>
            <a:ext cx="18769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NO</a:t>
            </a:r>
            <a:r>
              <a:rPr lang="en-CA" sz="2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(g)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H</a:t>
            </a:r>
            <a:r>
              <a:rPr lang="en-CA" sz="20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CA" sz="2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(g)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6000CB-9FCD-0E0E-D91F-5DA49597E830}"/>
              </a:ext>
            </a:extLst>
          </p:cNvPr>
          <p:cNvSpPr/>
          <p:nvPr/>
        </p:nvSpPr>
        <p:spPr>
          <a:xfrm>
            <a:off x="3991341" y="5896176"/>
            <a:ext cx="4803354" cy="67036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8912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animBg="1"/>
      <p:bldP spid="8" grpId="0" animBg="1"/>
      <p:bldP spid="9" grpId="0" animBg="1"/>
      <p:bldP spid="10" grpId="0" animBg="1"/>
      <p:bldP spid="11" grpId="0" uiExpand="1" build="p"/>
      <p:bldP spid="12" grpId="0" build="p"/>
      <p:bldP spid="13" grpId="0"/>
      <p:bldP spid="14" grpId="0"/>
      <p:bldP spid="16" grpId="0" build="p"/>
      <p:bldP spid="17" grpId="0" build="p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03904" y="681944"/>
            <a:ext cx="117841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Corbel" panose="020B0503020204020204" pitchFamily="34" charset="0"/>
              </a:rPr>
              <a:t>Study of the quantities of materials consumed and produced in chemical reactions.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26723" y="620863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61ED59C-5589-4B76-8152-74413BC703F6}" type="slidenum">
              <a:rPr lang="en-CA" smtClean="0"/>
              <a:t>13</a:t>
            </a:fld>
            <a:endParaRPr lang="en-CA" dirty="0"/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B22EBE15-3B09-4025-8218-0539291E4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625" y="5700434"/>
            <a:ext cx="45933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2400" dirty="0">
                <a:solidFill>
                  <a:srgbClr val="FF00FF"/>
                </a:solidFill>
                <a:latin typeface="+mn-lt"/>
              </a:rPr>
              <a:t>Grams to </a:t>
            </a:r>
            <a:r>
              <a:rPr lang="en-US" altLang="en-US" sz="2400" b="1" dirty="0">
                <a:solidFill>
                  <a:srgbClr val="FF00FF"/>
                </a:solidFill>
                <a:latin typeface="+mn-lt"/>
              </a:rPr>
              <a:t>Moles to Moles</a:t>
            </a:r>
            <a:r>
              <a:rPr lang="en-US" altLang="en-US" sz="2400" dirty="0">
                <a:solidFill>
                  <a:srgbClr val="FF00FF"/>
                </a:solidFill>
                <a:latin typeface="+mn-lt"/>
              </a:rPr>
              <a:t> to Grams</a:t>
            </a:r>
          </a:p>
        </p:txBody>
      </p:sp>
      <p:pic>
        <p:nvPicPr>
          <p:cNvPr id="24" name="Picture 23" descr="Lower a upper A plus lower b upper B yields lower c upper C plus lower d upper D. Grams of A yields moles of A, which yields moles of B, which yields grams of B. Grams and moles of A give the molar mass of A. Moles of A and moles of B give the mole ratio between A and B (coefficients). Moles of B and grams of B give the molar mass of B.">
            <a:extLst>
              <a:ext uri="{FF2B5EF4-FFF2-40B4-BE49-F238E27FC236}">
                <a16:creationId xmlns:a16="http://schemas.microsoft.com/office/drawing/2014/main" id="{79046697-3669-4F25-A91E-6564EC133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255" y="2169363"/>
            <a:ext cx="7223490" cy="338155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4565BE3-D2A8-9910-8689-EB0B8F4F08AB}"/>
              </a:ext>
            </a:extLst>
          </p:cNvPr>
          <p:cNvSpPr txBox="1"/>
          <p:nvPr/>
        </p:nvSpPr>
        <p:spPr>
          <a:xfrm flipH="1">
            <a:off x="202470" y="30433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Stoichiometry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8A849B5B-EE9E-0249-0090-3FEB44836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04" y="1157566"/>
            <a:ext cx="1189705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Corbel" panose="020B0503020204020204" pitchFamily="34" charset="0"/>
              </a:rPr>
              <a:t>Use a balanced chemical equation to determine relative masses of reactants and products involved in a reaction.</a:t>
            </a:r>
          </a:p>
        </p:txBody>
      </p:sp>
    </p:spTree>
    <p:extLst>
      <p:ext uri="{BB962C8B-B14F-4D97-AF65-F5344CB8AC3E}">
        <p14:creationId xmlns:p14="http://schemas.microsoft.com/office/powerpoint/2010/main" val="2119613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021" y="1078346"/>
            <a:ext cx="11431979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70C0"/>
                </a:solidFill>
              </a:rPr>
              <a:t>Steps for calculating masses of reactants and products in chemical reactions:</a:t>
            </a:r>
          </a:p>
          <a:p>
            <a:pPr marL="0" indent="0">
              <a:buNone/>
            </a:pPr>
            <a:endParaRPr lang="en-US" sz="2400" dirty="0">
              <a:solidFill>
                <a:srgbClr val="0070C0"/>
              </a:solidFill>
            </a:endParaRPr>
          </a:p>
          <a:p>
            <a:pPr marL="533400" indent="-533400">
              <a:buFontTx/>
              <a:buAutoNum type="arabicPeriod"/>
            </a:pPr>
            <a:r>
              <a:rPr lang="en-US" sz="2400" dirty="0">
                <a:highlight>
                  <a:srgbClr val="FFFF00"/>
                </a:highlight>
                <a:cs typeface="Times New Roman" pitchFamily="18" charset="0"/>
              </a:rPr>
              <a:t>Balance</a:t>
            </a:r>
            <a:r>
              <a:rPr lang="en-US" sz="2400" dirty="0">
                <a:cs typeface="Times New Roman" pitchFamily="18" charset="0"/>
              </a:rPr>
              <a:t> the equation for the reaction. </a:t>
            </a:r>
          </a:p>
          <a:p>
            <a:pPr marL="533400" indent="-533400">
              <a:buFontTx/>
              <a:buAutoNum type="arabicPeriod"/>
            </a:pPr>
            <a:endParaRPr lang="en-US" sz="1000" dirty="0">
              <a:cs typeface="Times New Roman" pitchFamily="18" charset="0"/>
            </a:endParaRPr>
          </a:p>
          <a:p>
            <a:pPr marL="533400" indent="-533400">
              <a:buFontTx/>
              <a:buAutoNum type="arabicPeriod"/>
            </a:pPr>
            <a:r>
              <a:rPr lang="en-US" sz="2400" dirty="0">
                <a:cs typeface="Times New Roman" pitchFamily="18" charset="0"/>
              </a:rPr>
              <a:t>Convert the </a:t>
            </a:r>
            <a:r>
              <a:rPr lang="en-US" sz="2400" dirty="0">
                <a:highlight>
                  <a:srgbClr val="FFFF00"/>
                </a:highlight>
                <a:cs typeface="Times New Roman" pitchFamily="18" charset="0"/>
              </a:rPr>
              <a:t>masses</a:t>
            </a:r>
            <a:r>
              <a:rPr lang="en-US" sz="2400" dirty="0">
                <a:cs typeface="Times New Roman" pitchFamily="18" charset="0"/>
              </a:rPr>
              <a:t> of reactants - or products - to </a:t>
            </a:r>
            <a:r>
              <a:rPr lang="en-US" sz="2400" dirty="0">
                <a:highlight>
                  <a:srgbClr val="FFFF00"/>
                </a:highlight>
                <a:cs typeface="Times New Roman" pitchFamily="18" charset="0"/>
              </a:rPr>
              <a:t>moles</a:t>
            </a:r>
            <a:r>
              <a:rPr lang="en-US" sz="2400" dirty="0">
                <a:cs typeface="Times New Roman" pitchFamily="18" charset="0"/>
              </a:rPr>
              <a:t>.</a:t>
            </a:r>
          </a:p>
          <a:p>
            <a:pPr marL="533400" indent="-533400">
              <a:buFontTx/>
              <a:buAutoNum type="arabicPeriod"/>
            </a:pPr>
            <a:endParaRPr lang="en-US" sz="1000" dirty="0">
              <a:cs typeface="Times New Roman" pitchFamily="18" charset="0"/>
            </a:endParaRPr>
          </a:p>
          <a:p>
            <a:pPr marL="533400" indent="-533400">
              <a:buFontTx/>
              <a:buAutoNum type="arabicPeriod"/>
            </a:pPr>
            <a:r>
              <a:rPr lang="en-US" sz="2400" dirty="0">
                <a:cs typeface="Times New Roman" pitchFamily="18" charset="0"/>
              </a:rPr>
              <a:t>Use the balanced equation to set up the appropriate </a:t>
            </a:r>
            <a:r>
              <a:rPr lang="en-US" sz="2400" dirty="0">
                <a:highlight>
                  <a:srgbClr val="FFFF00"/>
                </a:highlight>
                <a:cs typeface="Times New Roman" pitchFamily="18" charset="0"/>
              </a:rPr>
              <a:t>mole ratio</a:t>
            </a:r>
            <a:r>
              <a:rPr lang="en-US" sz="2400" dirty="0">
                <a:cs typeface="Times New Roman" pitchFamily="18" charset="0"/>
              </a:rPr>
              <a:t>(s).</a:t>
            </a:r>
          </a:p>
          <a:p>
            <a:pPr marL="533400" indent="-533400">
              <a:buFontTx/>
              <a:buAutoNum type="arabicPeriod"/>
            </a:pPr>
            <a:endParaRPr lang="en-US" sz="1000" dirty="0">
              <a:cs typeface="Times New Roman" pitchFamily="18" charset="0"/>
            </a:endParaRPr>
          </a:p>
          <a:p>
            <a:pPr marL="533400" indent="-533400">
              <a:buFontTx/>
              <a:buAutoNum type="arabicPeriod"/>
            </a:pPr>
            <a:r>
              <a:rPr lang="en-US" sz="2400" dirty="0">
                <a:cs typeface="Times New Roman" pitchFamily="18" charset="0"/>
              </a:rPr>
              <a:t>Use the </a:t>
            </a:r>
            <a:r>
              <a:rPr lang="en-US" sz="2400" dirty="0">
                <a:highlight>
                  <a:srgbClr val="FFFF00"/>
                </a:highlight>
                <a:cs typeface="Times New Roman" pitchFamily="18" charset="0"/>
              </a:rPr>
              <a:t>mole ratio to calculate the number of moles of the desired </a:t>
            </a:r>
            <a:r>
              <a:rPr lang="en-US" sz="2400" dirty="0">
                <a:cs typeface="Times New Roman" pitchFamily="18" charset="0"/>
              </a:rPr>
              <a:t>reactant, or product.</a:t>
            </a:r>
          </a:p>
          <a:p>
            <a:pPr marL="533400" indent="-533400">
              <a:buFontTx/>
              <a:buAutoNum type="arabicPeriod"/>
            </a:pPr>
            <a:endParaRPr lang="en-US" sz="1000" dirty="0">
              <a:cs typeface="Times New Roman" pitchFamily="18" charset="0"/>
            </a:endParaRPr>
          </a:p>
          <a:p>
            <a:pPr marL="533400" indent="-533400">
              <a:buFontTx/>
              <a:buAutoNum type="arabicPeriod"/>
            </a:pPr>
            <a:r>
              <a:rPr lang="en-US" sz="2400" dirty="0">
                <a:cs typeface="Times New Roman" pitchFamily="18" charset="0"/>
              </a:rPr>
              <a:t>Convert from </a:t>
            </a:r>
            <a:r>
              <a:rPr lang="en-US" sz="2400" dirty="0">
                <a:highlight>
                  <a:srgbClr val="FFFF00"/>
                </a:highlight>
                <a:cs typeface="Times New Roman" pitchFamily="18" charset="0"/>
              </a:rPr>
              <a:t>moles to masses</a:t>
            </a:r>
            <a:r>
              <a:rPr lang="en-US" sz="2400" dirty="0">
                <a:cs typeface="Times New Roman" pitchFamily="18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F888B2E-BE13-4FE3-9487-346CC0530A83}" type="slidenum">
              <a:rPr lang="en-CA">
                <a:solidFill>
                  <a:srgbClr val="191B0E"/>
                </a:solidFill>
                <a:latin typeface="Franklin Gothic Book" panose="020B0503020102020204"/>
              </a:rPr>
              <a:pPr defTabSz="457200">
                <a:defRPr/>
              </a:pPr>
              <a:t>14</a:t>
            </a:fld>
            <a:endParaRPr lang="en-CA">
              <a:solidFill>
                <a:srgbClr val="191B0E"/>
              </a:solidFill>
              <a:latin typeface="Franklin Gothic Book" panose="020B0503020102020204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1F49670-BDF8-4DA0-F066-D6E11EFE1D52}"/>
              </a:ext>
            </a:extLst>
          </p:cNvPr>
          <p:cNvSpPr txBox="1"/>
          <p:nvPr/>
        </p:nvSpPr>
        <p:spPr>
          <a:xfrm flipH="1">
            <a:off x="202470" y="30433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Stoichiometry, </a:t>
            </a:r>
            <a:r>
              <a:rPr lang="en-US" sz="24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84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2897281" y="2041638"/>
            <a:ext cx="7156450" cy="485775"/>
            <a:chOff x="1554" y="2024"/>
            <a:chExt cx="4508" cy="306"/>
          </a:xfrm>
        </p:grpSpPr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1554" y="2024"/>
              <a:ext cx="167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r"/>
              <a:r>
                <a:rPr lang="en-US" altLang="en-US" sz="2400" dirty="0">
                  <a:latin typeface="Corbel" panose="020B0503020204020204" pitchFamily="34" charset="0"/>
                </a:rPr>
                <a:t>2 NaOH(</a:t>
              </a:r>
              <a:r>
                <a:rPr lang="en-US" altLang="en-US" sz="2400" i="1" dirty="0" err="1">
                  <a:latin typeface="Corbel" panose="020B0503020204020204" pitchFamily="34" charset="0"/>
                </a:rPr>
                <a:t>aq</a:t>
              </a:r>
              <a:r>
                <a:rPr lang="en-US" altLang="en-US" sz="2400" dirty="0">
                  <a:latin typeface="Corbel" panose="020B0503020204020204" pitchFamily="34" charset="0"/>
                </a:rPr>
                <a:t>) + Cl</a:t>
              </a:r>
              <a:r>
                <a:rPr lang="en-US" altLang="en-US" sz="2400" baseline="-25000" dirty="0">
                  <a:latin typeface="Corbel" panose="020B0503020204020204" pitchFamily="34" charset="0"/>
                </a:rPr>
                <a:t>2</a:t>
              </a:r>
              <a:r>
                <a:rPr lang="en-US" altLang="en-US" sz="2400" dirty="0">
                  <a:latin typeface="Corbel" panose="020B0503020204020204" pitchFamily="34" charset="0"/>
                </a:rPr>
                <a:t>(</a:t>
              </a:r>
              <a:r>
                <a:rPr lang="en-US" altLang="en-US" sz="2400" i="1" dirty="0">
                  <a:latin typeface="Corbel" panose="020B0503020204020204" pitchFamily="34" charset="0"/>
                </a:rPr>
                <a:t>g</a:t>
              </a:r>
              <a:r>
                <a:rPr lang="en-US" altLang="en-US" sz="2400" dirty="0">
                  <a:latin typeface="Corbel" panose="020B0503020204020204" pitchFamily="34" charset="0"/>
                </a:rPr>
                <a:t>)</a:t>
              </a:r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3248" y="2184"/>
              <a:ext cx="288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2400">
                <a:latin typeface="Corbel" panose="020B0503020204020204" pitchFamily="34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3552" y="2039"/>
              <a:ext cx="251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altLang="en-US" sz="2400" dirty="0" err="1">
                  <a:latin typeface="Corbel" panose="020B0503020204020204" pitchFamily="34" charset="0"/>
                </a:rPr>
                <a:t>NaOCl</a:t>
              </a:r>
              <a:r>
                <a:rPr lang="en-US" altLang="en-US" sz="2400" dirty="0">
                  <a:latin typeface="Corbel" panose="020B0503020204020204" pitchFamily="34" charset="0"/>
                </a:rPr>
                <a:t>(</a:t>
              </a:r>
              <a:r>
                <a:rPr lang="en-US" altLang="en-US" sz="2400" i="1" dirty="0" err="1">
                  <a:latin typeface="Corbel" panose="020B0503020204020204" pitchFamily="34" charset="0"/>
                </a:rPr>
                <a:t>aq</a:t>
              </a:r>
              <a:r>
                <a:rPr lang="en-US" altLang="en-US" sz="2400" dirty="0">
                  <a:latin typeface="Corbel" panose="020B0503020204020204" pitchFamily="34" charset="0"/>
                </a:rPr>
                <a:t>) + NaCl(</a:t>
              </a:r>
              <a:r>
                <a:rPr lang="en-US" altLang="en-US" sz="2400" i="1" dirty="0" err="1">
                  <a:latin typeface="Corbel" panose="020B0503020204020204" pitchFamily="34" charset="0"/>
                </a:rPr>
                <a:t>aq</a:t>
              </a:r>
              <a:r>
                <a:rPr lang="en-US" altLang="en-US" sz="2400" dirty="0">
                  <a:latin typeface="Corbel" panose="020B0503020204020204" pitchFamily="34" charset="0"/>
                </a:rPr>
                <a:t>) + H</a:t>
              </a:r>
              <a:r>
                <a:rPr lang="en-US" altLang="en-US" sz="2400" baseline="-25000" dirty="0">
                  <a:latin typeface="Corbel" panose="020B0503020204020204" pitchFamily="34" charset="0"/>
                </a:rPr>
                <a:t>2</a:t>
              </a:r>
              <a:r>
                <a:rPr lang="en-US" altLang="en-US" sz="2400" dirty="0">
                  <a:latin typeface="Corbel" panose="020B0503020204020204" pitchFamily="34" charset="0"/>
                </a:rPr>
                <a:t>O(</a:t>
              </a:r>
              <a:r>
                <a:rPr lang="en-US" altLang="en-US" sz="2400" i="1" dirty="0">
                  <a:latin typeface="Corbel" panose="020B0503020204020204" pitchFamily="34" charset="0"/>
                </a:rPr>
                <a:t>l</a:t>
              </a:r>
              <a:r>
                <a:rPr lang="en-US" altLang="en-US" sz="2400" dirty="0">
                  <a:latin typeface="Corbel" panose="020B0503020204020204" pitchFamily="34" charset="0"/>
                </a:rPr>
                <a:t>)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926723" y="630761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61ED59C-5589-4B76-8152-74413BC703F6}" type="slidenum">
              <a:rPr lang="en-CA" smtClean="0"/>
              <a:t>15</a:t>
            </a:fld>
            <a:endParaRPr lang="en-CA" dirty="0"/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852202" y="659604"/>
            <a:ext cx="1113426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2400" b="1" dirty="0">
                <a:latin typeface="Corbel" panose="020B0503020204020204" pitchFamily="34" charset="0"/>
              </a:rPr>
              <a:t>Question: </a:t>
            </a:r>
            <a:r>
              <a:rPr lang="en-US" altLang="en-US" sz="2400" dirty="0">
                <a:latin typeface="Corbel" panose="020B0503020204020204" pitchFamily="34" charset="0"/>
              </a:rPr>
              <a:t>Household bleach is an aqueous solution of sodium hypochlorite (</a:t>
            </a:r>
            <a:r>
              <a:rPr lang="en-US" altLang="en-US" sz="2400" dirty="0" err="1">
                <a:latin typeface="Corbel" panose="020B0503020204020204" pitchFamily="34" charset="0"/>
              </a:rPr>
              <a:t>NaOCl</a:t>
            </a:r>
            <a:r>
              <a:rPr lang="en-US" altLang="en-US" sz="2400" dirty="0">
                <a:latin typeface="Corbel" panose="020B0503020204020204" pitchFamily="34" charset="0"/>
              </a:rPr>
              <a:t>). It is prepared by reacting sodium hydroxide with chlorine gas as shown in the balanced equation below. How many grams of NaOH are needed to react with 25.0 g Cl</a:t>
            </a:r>
            <a:r>
              <a:rPr lang="en-US" altLang="en-US" sz="2400" baseline="-25000" dirty="0"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latin typeface="Corbel" panose="020B0503020204020204" pitchFamily="34" charset="0"/>
              </a:rPr>
              <a:t>? 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BBE9439-C855-0312-9B14-6C4343FC3E0B}"/>
              </a:ext>
            </a:extLst>
          </p:cNvPr>
          <p:cNvSpPr/>
          <p:nvPr/>
        </p:nvSpPr>
        <p:spPr>
          <a:xfrm>
            <a:off x="10374364" y="5770360"/>
            <a:ext cx="1152000" cy="50400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E04F358-5BBD-864A-F28E-2658AF696E1B}"/>
              </a:ext>
            </a:extLst>
          </p:cNvPr>
          <p:cNvSpPr txBox="1"/>
          <p:nvPr/>
        </p:nvSpPr>
        <p:spPr>
          <a:xfrm flipH="1">
            <a:off x="202470" y="30433"/>
            <a:ext cx="4712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Stoichiometry, </a:t>
            </a:r>
            <a:r>
              <a:rPr lang="en-US" sz="28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B31B15E-1003-08CA-2E58-7D43D909C899}"/>
              </a:ext>
            </a:extLst>
          </p:cNvPr>
          <p:cNvSpPr txBox="1">
            <a:spLocks/>
          </p:cNvSpPr>
          <p:nvPr/>
        </p:nvSpPr>
        <p:spPr>
          <a:xfrm>
            <a:off x="830575" y="3531959"/>
            <a:ext cx="3001879" cy="772863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Corbel" panose="020B0503020204020204" pitchFamily="34" charset="0"/>
              </a:rPr>
              <a:t>Mass of NaOH needed to react with 25.0 g Cl</a:t>
            </a:r>
            <a:r>
              <a:rPr lang="en-US" baseline="-25000" dirty="0">
                <a:latin typeface="Corbel" panose="020B0503020204020204" pitchFamily="34" charset="0"/>
              </a:rPr>
              <a:t>2</a:t>
            </a:r>
            <a:r>
              <a:rPr lang="en-US" dirty="0">
                <a:latin typeface="Corbel" panose="020B0503020204020204" pitchFamily="34" charset="0"/>
              </a:rPr>
              <a:t>.</a:t>
            </a:r>
            <a:endParaRPr lang="en-US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B1C5BB58-FFB2-4326-1840-C535F6A62A3D}"/>
              </a:ext>
            </a:extLst>
          </p:cNvPr>
          <p:cNvSpPr txBox="1">
            <a:spLocks/>
          </p:cNvSpPr>
          <p:nvPr/>
        </p:nvSpPr>
        <p:spPr>
          <a:xfrm>
            <a:off x="4763057" y="3460188"/>
            <a:ext cx="2768712" cy="1395095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dirty="0">
                <a:latin typeface="Corbel" panose="020B0503020204020204" pitchFamily="34" charset="0"/>
              </a:rPr>
              <a:t>Balanced equation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dirty="0">
                <a:latin typeface="Corbel" panose="020B0503020204020204" pitchFamily="34" charset="0"/>
              </a:rPr>
              <a:t>Start with 25.0 g Cl</a:t>
            </a:r>
            <a:r>
              <a:rPr lang="en-US" baseline="-25000" dirty="0">
                <a:latin typeface="Corbel" panose="020B0503020204020204" pitchFamily="34" charset="0"/>
              </a:rPr>
              <a:t>2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dirty="0">
                <a:latin typeface="Corbel" panose="020B0503020204020204" pitchFamily="34" charset="0"/>
              </a:rPr>
              <a:t>Atomic masses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D19BD68C-8891-4F97-564E-A1E07388DADF}"/>
              </a:ext>
            </a:extLst>
          </p:cNvPr>
          <p:cNvSpPr txBox="1">
            <a:spLocks/>
          </p:cNvSpPr>
          <p:nvPr/>
        </p:nvSpPr>
        <p:spPr>
          <a:xfrm>
            <a:off x="8462371" y="3466499"/>
            <a:ext cx="3059890" cy="1472665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Corbel" panose="020B0503020204020204" pitchFamily="34" charset="0"/>
              </a:rPr>
              <a:t>Use balanced equation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Corbel" panose="020B0503020204020204" pitchFamily="34" charset="0"/>
              </a:rPr>
              <a:t>Convert mass to moles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Corbel" panose="020B0503020204020204" pitchFamily="34" charset="0"/>
              </a:rPr>
              <a:t>Mole ratio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dirty="0">
              <a:solidFill>
                <a:srgbClr val="0070C0"/>
              </a:solidFill>
              <a:latin typeface="Corbel" panose="020B050302020402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FF0000"/>
              </a:solidFill>
              <a:latin typeface="Corbel" panose="020B050302020402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806B1-F973-4B8E-627A-284CF80E1821}"/>
              </a:ext>
            </a:extLst>
          </p:cNvPr>
          <p:cNvSpPr txBox="1">
            <a:spLocks/>
          </p:cNvSpPr>
          <p:nvPr/>
        </p:nvSpPr>
        <p:spPr>
          <a:xfrm>
            <a:off x="852202" y="4934174"/>
            <a:ext cx="3647858" cy="640849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sz="2400" b="1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B49943C-F413-B85F-98BE-344D7172AE1E}"/>
              </a:ext>
            </a:extLst>
          </p:cNvPr>
          <p:cNvSpPr txBox="1">
            <a:spLocks/>
          </p:cNvSpPr>
          <p:nvPr/>
        </p:nvSpPr>
        <p:spPr>
          <a:xfrm>
            <a:off x="669739" y="2815098"/>
            <a:ext cx="3001879" cy="461366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0000"/>
                </a:solidFill>
                <a:latin typeface="Corbel" panose="020B0503020204020204" pitchFamily="34" charset="0"/>
                <a:sym typeface="Symbol"/>
              </a:rPr>
              <a:t>What do we want?</a:t>
            </a:r>
            <a:endParaRPr lang="en-US" sz="2400" b="1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07FE635-D34D-A468-BBA6-4F4723062C84}"/>
              </a:ext>
            </a:extLst>
          </p:cNvPr>
          <p:cNvSpPr txBox="1">
            <a:spLocks/>
          </p:cNvSpPr>
          <p:nvPr/>
        </p:nvSpPr>
        <p:spPr>
          <a:xfrm>
            <a:off x="8190508" y="2820836"/>
            <a:ext cx="3331753" cy="461366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How do we get there?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65847F-D76C-0F3F-E384-EE33C3E70B22}"/>
              </a:ext>
            </a:extLst>
          </p:cNvPr>
          <p:cNvSpPr txBox="1">
            <a:spLocks/>
          </p:cNvSpPr>
          <p:nvPr/>
        </p:nvSpPr>
        <p:spPr>
          <a:xfrm>
            <a:off x="4430123" y="2850901"/>
            <a:ext cx="3001879" cy="461366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What do we know?</a:t>
            </a:r>
          </a:p>
        </p:txBody>
      </p:sp>
    </p:spTree>
    <p:extLst>
      <p:ext uri="{BB962C8B-B14F-4D97-AF65-F5344CB8AC3E}">
        <p14:creationId xmlns:p14="http://schemas.microsoft.com/office/powerpoint/2010/main" val="255593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5" grpId="0" uiExpand="1" build="p"/>
      <p:bldP spid="3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949179" y="3727823"/>
            <a:ext cx="17299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1 mol NaOH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938435" y="3216242"/>
            <a:ext cx="18229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40.0 g NaOH</a:t>
            </a: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6960238" y="3727823"/>
            <a:ext cx="191928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40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061100" y="3483348"/>
            <a:ext cx="13513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25.0 g Cl</a:t>
            </a:r>
            <a:r>
              <a:rPr lang="en-US" altLang="en-US" sz="2400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857186" y="3727823"/>
            <a:ext cx="13492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70.9 g Cl</a:t>
            </a:r>
            <a:r>
              <a:rPr lang="en-US" altLang="en-US" sz="2400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885300" y="3194423"/>
            <a:ext cx="12802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1 mol Cl</a:t>
            </a:r>
            <a:r>
              <a:rPr lang="en-US" altLang="en-US" sz="2400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2744314" y="3734529"/>
            <a:ext cx="146208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40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4898417" y="3704683"/>
            <a:ext cx="12802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1 mol Cl</a:t>
            </a:r>
            <a:r>
              <a:rPr lang="en-US" altLang="en-US" sz="2400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4704274" y="3248423"/>
            <a:ext cx="17491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2 mol NaOH</a:t>
            </a: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4754155" y="3704683"/>
            <a:ext cx="173672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40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9170567" y="3585706"/>
            <a:ext cx="10886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  28.2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6522846" y="3447074"/>
            <a:ext cx="3417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×</a:t>
            </a: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 flipV="1">
            <a:off x="2336975" y="3457257"/>
            <a:ext cx="4553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×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 flipV="1">
            <a:off x="4376107" y="3473851"/>
            <a:ext cx="2833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×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26723" y="630761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61ED59C-5589-4B76-8152-74413BC703F6}" type="slidenum">
              <a:rPr lang="en-CA" smtClean="0"/>
              <a:t>16</a:t>
            </a:fld>
            <a:endParaRPr lang="en-CA" dirty="0"/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1082648" y="1576960"/>
            <a:ext cx="12731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Answer:</a:t>
            </a:r>
          </a:p>
        </p:txBody>
      </p:sp>
      <p:sp>
        <p:nvSpPr>
          <p:cNvPr id="24" name="Rectangle 15"/>
          <p:cNvSpPr>
            <a:spLocks noChangeArrowheads="1"/>
          </p:cNvSpPr>
          <p:nvPr/>
        </p:nvSpPr>
        <p:spPr bwMode="auto">
          <a:xfrm>
            <a:off x="4476850" y="4314927"/>
            <a:ext cx="24833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solidFill>
                  <a:srgbClr val="FF0000"/>
                </a:solidFill>
                <a:latin typeface="Corbel" panose="020B0503020204020204" pitchFamily="34" charset="0"/>
              </a:rPr>
              <a:t>Mole ratio between</a:t>
            </a:r>
          </a:p>
          <a:p>
            <a:pPr algn="ctr"/>
            <a:r>
              <a:rPr lang="en-US" altLang="en-US" sz="2000" b="1" dirty="0">
                <a:solidFill>
                  <a:srgbClr val="FF0000"/>
                </a:solidFill>
                <a:latin typeface="Corbel" panose="020B0503020204020204" pitchFamily="34" charset="0"/>
              </a:rPr>
              <a:t>Cl</a:t>
            </a:r>
            <a:r>
              <a:rPr lang="en-US" altLang="en-US" sz="2000" b="1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r>
              <a:rPr lang="en-US" altLang="en-US" sz="2000" b="1" dirty="0">
                <a:solidFill>
                  <a:srgbClr val="FF0000"/>
                </a:solidFill>
                <a:latin typeface="Corbel" panose="020B0503020204020204" pitchFamily="34" charset="0"/>
              </a:rPr>
              <a:t> and </a:t>
            </a:r>
            <a:r>
              <a:rPr lang="en-US" altLang="en-US" sz="2000" b="1" dirty="0" err="1">
                <a:solidFill>
                  <a:srgbClr val="FF0000"/>
                </a:solidFill>
                <a:latin typeface="Corbel" panose="020B0503020204020204" pitchFamily="34" charset="0"/>
              </a:rPr>
              <a:t>NaOH</a:t>
            </a:r>
            <a:endParaRPr lang="en-US" altLang="en-US" sz="2000" b="1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6904680" y="4205486"/>
            <a:ext cx="24852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solidFill>
                  <a:srgbClr val="FF0000"/>
                </a:solidFill>
                <a:latin typeface="Corbel" panose="020B0503020204020204" pitchFamily="34" charset="0"/>
              </a:rPr>
              <a:t>Molar mass of </a:t>
            </a:r>
            <a:r>
              <a:rPr lang="en-US" altLang="en-US" sz="2000" b="1" dirty="0" err="1">
                <a:solidFill>
                  <a:srgbClr val="FF0000"/>
                </a:solidFill>
                <a:latin typeface="Corbel" panose="020B0503020204020204" pitchFamily="34" charset="0"/>
              </a:rPr>
              <a:t>NaOH</a:t>
            </a:r>
            <a:endParaRPr lang="en-US" altLang="en-US" sz="2000" b="1" baseline="-2500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26" name="Rectangle 17"/>
          <p:cNvSpPr>
            <a:spLocks noChangeArrowheads="1"/>
          </p:cNvSpPr>
          <p:nvPr/>
        </p:nvSpPr>
        <p:spPr bwMode="auto">
          <a:xfrm>
            <a:off x="2216415" y="4274357"/>
            <a:ext cx="21654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solidFill>
                  <a:srgbClr val="FF0000"/>
                </a:solidFill>
                <a:latin typeface="Corbel" panose="020B0503020204020204" pitchFamily="34" charset="0"/>
              </a:rPr>
              <a:t>Molar mass of Cl</a:t>
            </a:r>
            <a:r>
              <a:rPr lang="en-US" altLang="en-US" sz="2000" b="1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endParaRPr lang="en-US" altLang="en-US" sz="2000" b="1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9226319" y="3490484"/>
            <a:ext cx="2136796" cy="63765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" charset="0"/>
            </a:endParaRPr>
          </a:p>
        </p:txBody>
      </p:sp>
      <p:grpSp>
        <p:nvGrpSpPr>
          <p:cNvPr id="28" name="Group 4">
            <a:extLst>
              <a:ext uri="{FF2B5EF4-FFF2-40B4-BE49-F238E27FC236}">
                <a16:creationId xmlns:a16="http://schemas.microsoft.com/office/drawing/2014/main" id="{E0CC4217-CCF4-449A-9CAC-6FCD2F26425C}"/>
              </a:ext>
            </a:extLst>
          </p:cNvPr>
          <p:cNvGrpSpPr>
            <a:grpSpLocks/>
          </p:cNvGrpSpPr>
          <p:nvPr/>
        </p:nvGrpSpPr>
        <p:grpSpPr bwMode="auto">
          <a:xfrm>
            <a:off x="2231393" y="1570414"/>
            <a:ext cx="7888288" cy="500063"/>
            <a:chOff x="1385" y="2024"/>
            <a:chExt cx="4969" cy="315"/>
          </a:xfrm>
        </p:grpSpPr>
        <p:sp>
          <p:nvSpPr>
            <p:cNvPr id="29" name="Text Box 5">
              <a:extLst>
                <a:ext uri="{FF2B5EF4-FFF2-40B4-BE49-F238E27FC236}">
                  <a16:creationId xmlns:a16="http://schemas.microsoft.com/office/drawing/2014/main" id="{AA7DCCE7-7F50-4532-A144-43AFB24BC2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5" y="2024"/>
              <a:ext cx="1842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r"/>
              <a:r>
                <a:rPr lang="en-US" altLang="en-US" dirty="0">
                  <a:latin typeface="+mn-lt"/>
                </a:rPr>
                <a:t>2NaOH</a:t>
              </a:r>
              <a:r>
                <a:rPr lang="en-US" altLang="en-US" sz="2000" dirty="0">
                  <a:latin typeface="+mn-lt"/>
                </a:rPr>
                <a:t>(</a:t>
              </a:r>
              <a:r>
                <a:rPr lang="en-US" altLang="en-US" sz="2000" i="1" dirty="0" err="1">
                  <a:latin typeface="+mn-lt"/>
                </a:rPr>
                <a:t>aq</a:t>
              </a:r>
              <a:r>
                <a:rPr lang="en-US" altLang="en-US" sz="2000" dirty="0">
                  <a:latin typeface="+mn-lt"/>
                </a:rPr>
                <a:t>) </a:t>
              </a:r>
              <a:r>
                <a:rPr lang="en-US" altLang="en-US" dirty="0">
                  <a:latin typeface="+mn-lt"/>
                </a:rPr>
                <a:t>+ Cl</a:t>
              </a:r>
              <a:r>
                <a:rPr lang="en-US" altLang="en-US" baseline="-25000" dirty="0">
                  <a:latin typeface="+mn-lt"/>
                </a:rPr>
                <a:t>2</a:t>
              </a:r>
              <a:r>
                <a:rPr lang="en-US" altLang="en-US" sz="2000" dirty="0">
                  <a:latin typeface="+mn-lt"/>
                </a:rPr>
                <a:t>(</a:t>
              </a:r>
              <a:r>
                <a:rPr lang="en-US" altLang="en-US" sz="2000" i="1" dirty="0">
                  <a:latin typeface="+mn-lt"/>
                </a:rPr>
                <a:t>g</a:t>
              </a:r>
              <a:r>
                <a:rPr lang="en-US" altLang="en-US" sz="2000" dirty="0">
                  <a:latin typeface="+mn-lt"/>
                </a:rPr>
                <a:t>)</a:t>
              </a:r>
              <a:endParaRPr lang="en-US" altLang="en-US" dirty="0">
                <a:latin typeface="+mn-lt"/>
              </a:endParaRPr>
            </a:p>
          </p:txBody>
        </p:sp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35F8AFD2-8725-4855-BFB9-DCEE3C3244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8" y="2184"/>
              <a:ext cx="288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2600">
                <a:latin typeface="+mn-lt"/>
              </a:endParaRPr>
            </a:p>
          </p:txBody>
        </p:sp>
        <p:sp>
          <p:nvSpPr>
            <p:cNvPr id="31" name="Rectangle 7">
              <a:extLst>
                <a:ext uri="{FF2B5EF4-FFF2-40B4-BE49-F238E27FC236}">
                  <a16:creationId xmlns:a16="http://schemas.microsoft.com/office/drawing/2014/main" id="{2FCB7B38-5202-48DF-A70F-AA2A712CD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029"/>
              <a:ext cx="2802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altLang="en-US" sz="2600" dirty="0" err="1">
                  <a:latin typeface="+mn-lt"/>
                </a:rPr>
                <a:t>NaOCl</a:t>
              </a:r>
              <a:r>
                <a:rPr lang="en-US" altLang="en-US" sz="2000" dirty="0">
                  <a:latin typeface="+mn-lt"/>
                </a:rPr>
                <a:t>(</a:t>
              </a:r>
              <a:r>
                <a:rPr lang="en-US" altLang="en-US" sz="2000" i="1" dirty="0" err="1">
                  <a:latin typeface="+mn-lt"/>
                </a:rPr>
                <a:t>aq</a:t>
              </a:r>
              <a:r>
                <a:rPr lang="en-US" altLang="en-US" sz="2000" dirty="0">
                  <a:latin typeface="+mn-lt"/>
                </a:rPr>
                <a:t>) </a:t>
              </a:r>
              <a:r>
                <a:rPr lang="en-US" altLang="en-US" sz="2600" dirty="0">
                  <a:latin typeface="+mn-lt"/>
                </a:rPr>
                <a:t>+ NaCl</a:t>
              </a:r>
              <a:r>
                <a:rPr lang="en-US" altLang="en-US" sz="2000" dirty="0">
                  <a:latin typeface="+mn-lt"/>
                </a:rPr>
                <a:t>(</a:t>
              </a:r>
              <a:r>
                <a:rPr lang="en-US" altLang="en-US" sz="2000" i="1" dirty="0" err="1">
                  <a:latin typeface="+mn-lt"/>
                </a:rPr>
                <a:t>aq</a:t>
              </a:r>
              <a:r>
                <a:rPr lang="en-US" altLang="en-US" sz="2000" dirty="0">
                  <a:latin typeface="+mn-lt"/>
                </a:rPr>
                <a:t>) </a:t>
              </a:r>
              <a:r>
                <a:rPr lang="en-US" altLang="en-US" sz="2600" dirty="0">
                  <a:latin typeface="+mn-lt"/>
                </a:rPr>
                <a:t>+ H</a:t>
              </a:r>
              <a:r>
                <a:rPr lang="en-US" altLang="en-US" sz="2600" baseline="-25000" dirty="0">
                  <a:latin typeface="+mn-lt"/>
                </a:rPr>
                <a:t>2</a:t>
              </a:r>
              <a:r>
                <a:rPr lang="en-US" altLang="en-US" sz="2600" dirty="0">
                  <a:latin typeface="+mn-lt"/>
                </a:rPr>
                <a:t>O</a:t>
              </a:r>
              <a:r>
                <a:rPr lang="en-US" altLang="en-US" sz="2000" dirty="0">
                  <a:latin typeface="+mn-lt"/>
                </a:rPr>
                <a:t>(</a:t>
              </a:r>
              <a:r>
                <a:rPr lang="en-US" altLang="en-US" sz="2000" i="1" dirty="0">
                  <a:latin typeface="+mn-lt"/>
                </a:rPr>
                <a:t>l</a:t>
              </a:r>
              <a:r>
                <a:rPr lang="en-US" altLang="en-US" sz="2000" dirty="0">
                  <a:latin typeface="+mn-lt"/>
                </a:rPr>
                <a:t>)</a:t>
              </a:r>
              <a:endParaRPr lang="en-US" altLang="en-US" sz="2600" dirty="0">
                <a:latin typeface="+mn-lt"/>
              </a:endParaRP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728CA8-6384-412B-B08D-FECF02451BFC}"/>
              </a:ext>
            </a:extLst>
          </p:cNvPr>
          <p:cNvCxnSpPr>
            <a:cxnSpLocks/>
            <a:endCxn id="6" idx="2"/>
          </p:cNvCxnSpPr>
          <p:nvPr/>
        </p:nvCxnSpPr>
        <p:spPr>
          <a:xfrm flipH="1">
            <a:off x="1736798" y="3550171"/>
            <a:ext cx="264087" cy="39484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09A6771-B59D-44BE-B915-1F152DFE3327}"/>
              </a:ext>
            </a:extLst>
          </p:cNvPr>
          <p:cNvCxnSpPr>
            <a:cxnSpLocks/>
          </p:cNvCxnSpPr>
          <p:nvPr/>
        </p:nvCxnSpPr>
        <p:spPr>
          <a:xfrm flipH="1">
            <a:off x="7378822" y="3930111"/>
            <a:ext cx="1172816" cy="15317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6A6E8D7-9F19-4194-B62F-7DC9541426E5}"/>
              </a:ext>
            </a:extLst>
          </p:cNvPr>
          <p:cNvCxnSpPr>
            <a:cxnSpLocks/>
          </p:cNvCxnSpPr>
          <p:nvPr/>
        </p:nvCxnSpPr>
        <p:spPr>
          <a:xfrm flipH="1">
            <a:off x="3361673" y="3867898"/>
            <a:ext cx="752997" cy="25771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B0DA764-3B60-4A4B-A85E-883003D98014}"/>
              </a:ext>
            </a:extLst>
          </p:cNvPr>
          <p:cNvCxnSpPr>
            <a:cxnSpLocks/>
          </p:cNvCxnSpPr>
          <p:nvPr/>
        </p:nvCxnSpPr>
        <p:spPr>
          <a:xfrm flipH="1">
            <a:off x="5252599" y="3427076"/>
            <a:ext cx="1066907" cy="14359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3A5D541-C27E-47C0-A578-A2B37DF347D3}"/>
              </a:ext>
            </a:extLst>
          </p:cNvPr>
          <p:cNvCxnSpPr>
            <a:cxnSpLocks/>
          </p:cNvCxnSpPr>
          <p:nvPr/>
        </p:nvCxnSpPr>
        <p:spPr>
          <a:xfrm flipH="1">
            <a:off x="5247883" y="3923922"/>
            <a:ext cx="752997" cy="25771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F1AFD40-BFEB-4F98-8635-109404F8E220}"/>
              </a:ext>
            </a:extLst>
          </p:cNvPr>
          <p:cNvSpPr txBox="1"/>
          <p:nvPr/>
        </p:nvSpPr>
        <p:spPr>
          <a:xfrm>
            <a:off x="2965585" y="2437312"/>
            <a:ext cx="6260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2            :      1          :           1          :           1         :        1</a:t>
            </a:r>
          </a:p>
        </p:txBody>
      </p:sp>
      <p:sp>
        <p:nvSpPr>
          <p:cNvPr id="39" name="Rectangle 17">
            <a:extLst>
              <a:ext uri="{FF2B5EF4-FFF2-40B4-BE49-F238E27FC236}">
                <a16:creationId xmlns:a16="http://schemas.microsoft.com/office/drawing/2014/main" id="{A61F07C3-9CBA-49CF-A43C-5AECAFD90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728" y="5403978"/>
            <a:ext cx="24833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b="1" dirty="0">
                <a:solidFill>
                  <a:srgbClr val="FF0000"/>
                </a:solidFill>
                <a:latin typeface="+mn-lt"/>
              </a:rPr>
              <a:t>Cl</a:t>
            </a:r>
            <a:r>
              <a:rPr lang="en-US" altLang="en-US" sz="2000" b="1" baseline="-25000" dirty="0">
                <a:solidFill>
                  <a:srgbClr val="FF0000"/>
                </a:solidFill>
                <a:latin typeface="+mn-lt"/>
              </a:rPr>
              <a:t>2 </a:t>
            </a:r>
            <a:r>
              <a:rPr lang="en-US" altLang="en-US" sz="2000" b="1" dirty="0">
                <a:solidFill>
                  <a:srgbClr val="FF0000"/>
                </a:solidFill>
                <a:latin typeface="+mn-lt"/>
              </a:rPr>
              <a:t>mass </a:t>
            </a:r>
            <a:r>
              <a:rPr lang="en-CA" sz="2000" b="1" dirty="0">
                <a:solidFill>
                  <a:srgbClr val="FF0000"/>
                </a:solidFill>
              </a:rPr>
              <a:t>→</a:t>
            </a:r>
            <a:r>
              <a:rPr lang="en-US" altLang="en-US" sz="2000" b="1" dirty="0">
                <a:solidFill>
                  <a:srgbClr val="FF0000"/>
                </a:solidFill>
                <a:latin typeface="+mn-lt"/>
              </a:rPr>
              <a:t> Cl</a:t>
            </a:r>
            <a:r>
              <a:rPr lang="en-US" altLang="en-US" sz="2000" b="1" baseline="-25000" dirty="0">
                <a:solidFill>
                  <a:srgbClr val="FF0000"/>
                </a:solidFill>
                <a:latin typeface="+mn-lt"/>
              </a:rPr>
              <a:t>2</a:t>
            </a:r>
            <a:r>
              <a:rPr lang="en-US" altLang="en-US" sz="2000" b="1" dirty="0">
                <a:solidFill>
                  <a:srgbClr val="FF0000"/>
                </a:solidFill>
                <a:latin typeface="+mn-lt"/>
              </a:rPr>
              <a:t> moles</a:t>
            </a:r>
            <a:endParaRPr lang="en-US" altLang="en-US" sz="2000" b="1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0" name="Rectangle 17">
            <a:extLst>
              <a:ext uri="{FF2B5EF4-FFF2-40B4-BE49-F238E27FC236}">
                <a16:creationId xmlns:a16="http://schemas.microsoft.com/office/drawing/2014/main" id="{1D2404AE-EDB6-41BC-85B6-95A3BBFDF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2820" y="5801358"/>
            <a:ext cx="295349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b="1" dirty="0">
                <a:solidFill>
                  <a:srgbClr val="FF0000"/>
                </a:solidFill>
              </a:rPr>
              <a:t>Cl</a:t>
            </a:r>
            <a:r>
              <a:rPr lang="en-US" altLang="en-US" sz="2000" b="1" baseline="-25000" dirty="0">
                <a:solidFill>
                  <a:srgbClr val="FF0000"/>
                </a:solidFill>
              </a:rPr>
              <a:t>2</a:t>
            </a:r>
            <a:r>
              <a:rPr lang="en-US" altLang="en-US" sz="2000" b="1" dirty="0">
                <a:solidFill>
                  <a:srgbClr val="FF0000"/>
                </a:solidFill>
              </a:rPr>
              <a:t> moles </a:t>
            </a:r>
            <a:r>
              <a:rPr lang="en-CA" sz="2000" b="1" dirty="0">
                <a:solidFill>
                  <a:srgbClr val="FF0000"/>
                </a:solidFill>
              </a:rPr>
              <a:t>→ NaOH moles</a:t>
            </a:r>
            <a:endParaRPr lang="en-US" altLang="en-US" sz="2000" b="1" dirty="0">
              <a:solidFill>
                <a:srgbClr val="FF0000"/>
              </a:solidFill>
            </a:endParaRPr>
          </a:p>
        </p:txBody>
      </p:sp>
      <p:sp>
        <p:nvSpPr>
          <p:cNvPr id="44" name="Rectangle 17">
            <a:extLst>
              <a:ext uri="{FF2B5EF4-FFF2-40B4-BE49-F238E27FC236}">
                <a16:creationId xmlns:a16="http://schemas.microsoft.com/office/drawing/2014/main" id="{29167EAF-35D4-4AB7-8876-295FE7A99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2195" y="5342159"/>
            <a:ext cx="32849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CA" sz="2000" b="1" dirty="0">
                <a:solidFill>
                  <a:srgbClr val="FF0000"/>
                </a:solidFill>
              </a:rPr>
              <a:t>NaOH moles → NaOH mass </a:t>
            </a:r>
            <a:endParaRPr lang="en-US" altLang="en-US" sz="2000" b="1" baseline="-25000" dirty="0">
              <a:solidFill>
                <a:srgbClr val="FF0000"/>
              </a:solidFill>
            </a:endParaRP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A502E624-6D9F-53FC-C502-9DA95E670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543" y="886087"/>
            <a:ext cx="97896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2400" b="1" dirty="0">
                <a:latin typeface="Corbel" panose="020B0503020204020204" pitchFamily="34" charset="0"/>
              </a:rPr>
              <a:t>Question: </a:t>
            </a:r>
            <a:r>
              <a:rPr lang="en-US" altLang="en-US" sz="2400" dirty="0">
                <a:latin typeface="Corbel" panose="020B0503020204020204" pitchFamily="34" charset="0"/>
              </a:rPr>
              <a:t>How many grams of NaOH are needed to react with 25.0 g Cl</a:t>
            </a:r>
            <a:r>
              <a:rPr lang="en-US" altLang="en-US" sz="2400" baseline="-25000" dirty="0"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latin typeface="Corbel" panose="020B0503020204020204" pitchFamily="34" charset="0"/>
              </a:rPr>
              <a:t>?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B9BF7D6-D0AC-CCA2-0741-9B90648E3021}"/>
              </a:ext>
            </a:extLst>
          </p:cNvPr>
          <p:cNvCxnSpPr>
            <a:cxnSpLocks/>
          </p:cNvCxnSpPr>
          <p:nvPr/>
        </p:nvCxnSpPr>
        <p:spPr>
          <a:xfrm flipH="1">
            <a:off x="3399751" y="3273003"/>
            <a:ext cx="264086" cy="39484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0CEFE72-7CAF-8DA8-4EDC-F29C8BB98C5D}"/>
              </a:ext>
            </a:extLst>
          </p:cNvPr>
          <p:cNvSpPr txBox="1"/>
          <p:nvPr/>
        </p:nvSpPr>
        <p:spPr>
          <a:xfrm>
            <a:off x="932800" y="2400133"/>
            <a:ext cx="1646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mole ratio: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20F7134-6F88-C87F-9EBC-D77C56128A1F}"/>
              </a:ext>
            </a:extLst>
          </p:cNvPr>
          <p:cNvSpPr txBox="1"/>
          <p:nvPr/>
        </p:nvSpPr>
        <p:spPr>
          <a:xfrm flipH="1">
            <a:off x="202470" y="30433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Stoichiometry, </a:t>
            </a:r>
            <a:r>
              <a:rPr lang="en-US" sz="28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45" name="Arrow: Down 40">
            <a:extLst>
              <a:ext uri="{FF2B5EF4-FFF2-40B4-BE49-F238E27FC236}">
                <a16:creationId xmlns:a16="http://schemas.microsoft.com/office/drawing/2014/main" id="{238E2E98-82E1-B084-D458-1B367FDD9DA6}"/>
              </a:ext>
            </a:extLst>
          </p:cNvPr>
          <p:cNvSpPr/>
          <p:nvPr/>
        </p:nvSpPr>
        <p:spPr>
          <a:xfrm rot="10800000">
            <a:off x="2907804" y="4715078"/>
            <a:ext cx="299689" cy="64008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6" name="Arrow: Down 40">
            <a:extLst>
              <a:ext uri="{FF2B5EF4-FFF2-40B4-BE49-F238E27FC236}">
                <a16:creationId xmlns:a16="http://schemas.microsoft.com/office/drawing/2014/main" id="{051E3FF7-20BF-07E7-FF4D-334937630B06}"/>
              </a:ext>
            </a:extLst>
          </p:cNvPr>
          <p:cNvSpPr/>
          <p:nvPr/>
        </p:nvSpPr>
        <p:spPr>
          <a:xfrm rot="10800000">
            <a:off x="5587045" y="5072729"/>
            <a:ext cx="299689" cy="64235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7" name="Arrow: Down 40">
            <a:extLst>
              <a:ext uri="{FF2B5EF4-FFF2-40B4-BE49-F238E27FC236}">
                <a16:creationId xmlns:a16="http://schemas.microsoft.com/office/drawing/2014/main" id="{E58916BC-0E9C-FF2D-D611-F97DB83EA3B9}"/>
              </a:ext>
            </a:extLst>
          </p:cNvPr>
          <p:cNvSpPr/>
          <p:nvPr/>
        </p:nvSpPr>
        <p:spPr>
          <a:xfrm rot="10800000">
            <a:off x="7945633" y="4632159"/>
            <a:ext cx="299689" cy="64235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9" name="Rectangle 13">
            <a:extLst>
              <a:ext uri="{FF2B5EF4-FFF2-40B4-BE49-F238E27FC236}">
                <a16:creationId xmlns:a16="http://schemas.microsoft.com/office/drawing/2014/main" id="{4F99AFBD-217D-ED98-8BE5-6E2D3D416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439" y="3570673"/>
            <a:ext cx="34519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=                g NaOH</a:t>
            </a:r>
          </a:p>
        </p:txBody>
      </p:sp>
    </p:spTree>
    <p:extLst>
      <p:ext uri="{BB962C8B-B14F-4D97-AF65-F5344CB8AC3E}">
        <p14:creationId xmlns:p14="http://schemas.microsoft.com/office/powerpoint/2010/main" val="92965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/>
      <p:bldP spid="7" grpId="0"/>
      <p:bldP spid="8" grpId="0"/>
      <p:bldP spid="9" grpId="0" animBg="1"/>
      <p:bldP spid="10" grpId="0"/>
      <p:bldP spid="11" grpId="0"/>
      <p:bldP spid="12" grpId="0" animBg="1"/>
      <p:bldP spid="13" grpId="0"/>
      <p:bldP spid="14" grpId="0"/>
      <p:bldP spid="15" grpId="0"/>
      <p:bldP spid="16" grpId="0"/>
      <p:bldP spid="24" grpId="0"/>
      <p:bldP spid="25" grpId="0"/>
      <p:bldP spid="26" grpId="0"/>
      <p:bldP spid="2" grpId="0" animBg="1"/>
      <p:bldP spid="36" grpId="0"/>
      <p:bldP spid="39" grpId="0"/>
      <p:bldP spid="40" grpId="0"/>
      <p:bldP spid="44" grpId="0"/>
      <p:bldP spid="27" grpId="0"/>
      <p:bldP spid="45" grpId="0" animBg="1"/>
      <p:bldP spid="46" grpId="0" animBg="1"/>
      <p:bldP spid="47" grpId="0" animBg="1"/>
      <p:bldP spid="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5752" y="795080"/>
            <a:ext cx="9455247" cy="13376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Corbel" panose="020B0503020204020204" pitchFamily="34" charset="0"/>
              </a:rPr>
              <a:t>Propane, C</a:t>
            </a:r>
            <a:r>
              <a:rPr lang="en-US" sz="2400" baseline="-25000" dirty="0">
                <a:latin typeface="Corbel" panose="020B0503020204020204" pitchFamily="34" charset="0"/>
              </a:rPr>
              <a:t>3</a:t>
            </a:r>
            <a:r>
              <a:rPr lang="en-US" sz="2400" dirty="0">
                <a:latin typeface="Corbel" panose="020B0503020204020204" pitchFamily="34" charset="0"/>
              </a:rPr>
              <a:t>H</a:t>
            </a:r>
            <a:r>
              <a:rPr lang="en-US" sz="2400" baseline="-25000" dirty="0">
                <a:latin typeface="Corbel" panose="020B0503020204020204" pitchFamily="34" charset="0"/>
              </a:rPr>
              <a:t>8</a:t>
            </a:r>
            <a:r>
              <a:rPr lang="en-US" sz="2400" dirty="0">
                <a:latin typeface="Corbel" panose="020B0503020204020204" pitchFamily="34" charset="0"/>
              </a:rPr>
              <a:t>, when used as a fuel, reacts with oxygen to produce carbon dioxide and water according to the following unbalanced equation:</a:t>
            </a:r>
          </a:p>
          <a:p>
            <a:pPr marL="0" indent="0" algn="ctr">
              <a:buNone/>
            </a:pPr>
            <a:r>
              <a:rPr lang="en-US" sz="2400" dirty="0">
                <a:latin typeface="Corbel" panose="020B0503020204020204" pitchFamily="34" charset="0"/>
              </a:rPr>
              <a:t>C</a:t>
            </a:r>
            <a:r>
              <a:rPr lang="en-US" sz="2400" baseline="-25000" dirty="0">
                <a:latin typeface="Corbel" panose="020B0503020204020204" pitchFamily="34" charset="0"/>
              </a:rPr>
              <a:t>3</a:t>
            </a:r>
            <a:r>
              <a:rPr lang="en-US" sz="2400" dirty="0">
                <a:latin typeface="Corbel" panose="020B0503020204020204" pitchFamily="34" charset="0"/>
              </a:rPr>
              <a:t>H</a:t>
            </a:r>
            <a:r>
              <a:rPr lang="en-US" sz="2400" baseline="-25000" dirty="0">
                <a:latin typeface="Corbel" panose="020B0503020204020204" pitchFamily="34" charset="0"/>
              </a:rPr>
              <a:t>8</a:t>
            </a:r>
            <a:r>
              <a:rPr lang="en-US" sz="2400" dirty="0">
                <a:latin typeface="Corbel" panose="020B0503020204020204" pitchFamily="34" charset="0"/>
              </a:rPr>
              <a:t>(</a:t>
            </a:r>
            <a:r>
              <a:rPr lang="en-US" sz="2400" i="1" dirty="0">
                <a:latin typeface="Corbel" panose="020B0503020204020204" pitchFamily="34" charset="0"/>
              </a:rPr>
              <a:t>g</a:t>
            </a:r>
            <a:r>
              <a:rPr lang="en-US" sz="2400" dirty="0">
                <a:latin typeface="Corbel" panose="020B0503020204020204" pitchFamily="34" charset="0"/>
              </a:rPr>
              <a:t>) + O</a:t>
            </a:r>
            <a:r>
              <a:rPr lang="en-US" sz="2400" baseline="-25000" dirty="0">
                <a:latin typeface="Corbel" panose="020B0503020204020204" pitchFamily="34" charset="0"/>
              </a:rPr>
              <a:t>2</a:t>
            </a:r>
            <a:r>
              <a:rPr lang="en-US" sz="2400" dirty="0">
                <a:latin typeface="Corbel" panose="020B0503020204020204" pitchFamily="34" charset="0"/>
              </a:rPr>
              <a:t>(</a:t>
            </a:r>
            <a:r>
              <a:rPr lang="en-US" sz="2400" i="1" dirty="0">
                <a:latin typeface="Corbel" panose="020B0503020204020204" pitchFamily="34" charset="0"/>
              </a:rPr>
              <a:t>g</a:t>
            </a:r>
            <a:r>
              <a:rPr lang="en-US" sz="2400" dirty="0">
                <a:latin typeface="Corbel" panose="020B0503020204020204" pitchFamily="34" charset="0"/>
              </a:rPr>
              <a:t>) </a:t>
            </a:r>
            <a:r>
              <a:rPr lang="en-US" sz="2400" dirty="0">
                <a:latin typeface="Corbel" panose="020B0503020204020204" pitchFamily="34" charset="0"/>
                <a:sym typeface="Symbol"/>
              </a:rPr>
              <a:t> CO</a:t>
            </a:r>
            <a:r>
              <a:rPr lang="en-US" sz="2400" baseline="-25000" dirty="0">
                <a:latin typeface="Corbel" panose="020B0503020204020204" pitchFamily="34" charset="0"/>
                <a:sym typeface="Symbol"/>
              </a:rPr>
              <a:t>2</a:t>
            </a:r>
            <a:r>
              <a:rPr lang="en-US" sz="2400" dirty="0">
                <a:latin typeface="Corbel" panose="020B0503020204020204" pitchFamily="34" charset="0"/>
                <a:sym typeface="Symbol"/>
              </a:rPr>
              <a:t>(</a:t>
            </a:r>
            <a:r>
              <a:rPr lang="en-US" sz="2400" i="1" dirty="0">
                <a:latin typeface="Corbel" panose="020B0503020204020204" pitchFamily="34" charset="0"/>
                <a:sym typeface="Symbol"/>
              </a:rPr>
              <a:t>g</a:t>
            </a:r>
            <a:r>
              <a:rPr lang="en-US" sz="2400" dirty="0">
                <a:latin typeface="Corbel" panose="020B0503020204020204" pitchFamily="34" charset="0"/>
                <a:sym typeface="Symbol"/>
              </a:rPr>
              <a:t>) + H</a:t>
            </a:r>
            <a:r>
              <a:rPr lang="en-US" sz="2400" baseline="-25000" dirty="0">
                <a:latin typeface="Corbel" panose="020B0503020204020204" pitchFamily="34" charset="0"/>
                <a:sym typeface="Symbol"/>
              </a:rPr>
              <a:t>2</a:t>
            </a:r>
            <a:r>
              <a:rPr lang="en-US" sz="2400" dirty="0">
                <a:latin typeface="Corbel" panose="020B0503020204020204" pitchFamily="34" charset="0"/>
                <a:sym typeface="Symbol"/>
              </a:rPr>
              <a:t>O(</a:t>
            </a:r>
            <a:r>
              <a:rPr lang="en-US" sz="2400" i="1" dirty="0">
                <a:latin typeface="Corbel" panose="020B0503020204020204" pitchFamily="34" charset="0"/>
                <a:sym typeface="Symbol"/>
              </a:rPr>
              <a:t>g</a:t>
            </a:r>
            <a:r>
              <a:rPr lang="en-US" sz="2400" dirty="0">
                <a:latin typeface="Corbel" panose="020B0503020204020204" pitchFamily="34" charset="0"/>
                <a:sym typeface="Symbol"/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F888B2E-BE13-4FE3-9487-346CC0530A83}" type="slidenum">
              <a:rPr lang="en-CA">
                <a:solidFill>
                  <a:srgbClr val="191B0E"/>
                </a:solidFill>
                <a:latin typeface="Franklin Gothic Book" panose="020B0503020102020204"/>
              </a:rPr>
              <a:pPr defTabSz="457200">
                <a:defRPr/>
              </a:pPr>
              <a:t>17</a:t>
            </a:fld>
            <a:endParaRPr lang="en-CA">
              <a:solidFill>
                <a:srgbClr val="191B0E"/>
              </a:solidFill>
              <a:latin typeface="Franklin Gothic Book" panose="020B0503020102020204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D80DEDB-1245-2B7F-FC2B-DEDA427C8EF8}"/>
              </a:ext>
            </a:extLst>
          </p:cNvPr>
          <p:cNvSpPr txBox="1"/>
          <p:nvPr/>
        </p:nvSpPr>
        <p:spPr>
          <a:xfrm flipH="1">
            <a:off x="202470" y="30433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Stoichiometry, </a:t>
            </a:r>
            <a:r>
              <a:rPr lang="en-US" sz="28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A4B6A930-4D3C-870C-9210-86CDBD134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22" y="795080"/>
            <a:ext cx="14991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2400" b="1" dirty="0">
                <a:latin typeface="Corbel" panose="020B0503020204020204" pitchFamily="34" charset="0"/>
              </a:rPr>
              <a:t>Question: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76AD385F-5051-731E-B5C4-BC706D7A5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134" y="3068739"/>
            <a:ext cx="12731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Answer: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F303A6-44D3-6C7A-F8C4-9A2231A288CC}"/>
              </a:ext>
            </a:extLst>
          </p:cNvPr>
          <p:cNvSpPr txBox="1">
            <a:spLocks/>
          </p:cNvSpPr>
          <p:nvPr/>
        </p:nvSpPr>
        <p:spPr>
          <a:xfrm>
            <a:off x="2355752" y="2312642"/>
            <a:ext cx="9836248" cy="525835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Tw Cen MT" panose="020B0602020104020603" pitchFamily="34" charset="0"/>
              <a:buNone/>
            </a:pPr>
            <a:r>
              <a:rPr lang="en-US" sz="2400" dirty="0">
                <a:latin typeface="Corbel" panose="020B0503020204020204" pitchFamily="34" charset="0"/>
                <a:sym typeface="Symbol"/>
              </a:rPr>
              <a:t>What mass of oxygen will be required to react exactly with 96.1 g of propane?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565ED32-AA76-00AF-943C-2E6F21054FD8}"/>
              </a:ext>
            </a:extLst>
          </p:cNvPr>
          <p:cNvSpPr txBox="1">
            <a:spLocks/>
          </p:cNvSpPr>
          <p:nvPr/>
        </p:nvSpPr>
        <p:spPr>
          <a:xfrm>
            <a:off x="2318804" y="2914604"/>
            <a:ext cx="8226630" cy="3368832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orbel" panose="020B0503020204020204" pitchFamily="34" charset="0"/>
                <a:sym typeface="Symbol"/>
              </a:rPr>
              <a:t>What do we want?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Corbel" panose="020B0503020204020204" pitchFamily="34" charset="0"/>
              </a:rPr>
              <a:t>Determine the mass of O</a:t>
            </a:r>
            <a:r>
              <a:rPr lang="en-US" sz="2400" baseline="-25000" dirty="0">
                <a:latin typeface="Corbel" panose="020B0503020204020204" pitchFamily="34" charset="0"/>
              </a:rPr>
              <a:t>2</a:t>
            </a:r>
            <a:r>
              <a:rPr lang="en-US" sz="2400" dirty="0">
                <a:latin typeface="Corbel" panose="020B0503020204020204" pitchFamily="34" charset="0"/>
              </a:rPr>
              <a:t> required to react with 96.1 g C</a:t>
            </a:r>
            <a:r>
              <a:rPr lang="en-US" sz="2400" baseline="-25000" dirty="0">
                <a:latin typeface="Corbel" panose="020B0503020204020204" pitchFamily="34" charset="0"/>
              </a:rPr>
              <a:t>3</a:t>
            </a:r>
            <a:r>
              <a:rPr lang="en-US" sz="2400" dirty="0">
                <a:latin typeface="Corbel" panose="020B0503020204020204" pitchFamily="34" charset="0"/>
              </a:rPr>
              <a:t>H</a:t>
            </a:r>
            <a:r>
              <a:rPr lang="en-US" sz="2400" baseline="-25000" dirty="0">
                <a:latin typeface="Corbel" panose="020B0503020204020204" pitchFamily="34" charset="0"/>
              </a:rPr>
              <a:t>8</a:t>
            </a:r>
            <a:r>
              <a:rPr lang="en-US" sz="2400" dirty="0">
                <a:latin typeface="Corbel" panose="020B0503020204020204" pitchFamily="34" charset="0"/>
              </a:rPr>
              <a:t>.</a:t>
            </a:r>
            <a:endParaRPr lang="en-US" sz="2400" dirty="0">
              <a:solidFill>
                <a:srgbClr val="0070C0"/>
              </a:solidFill>
              <a:latin typeface="Corbel" panose="020B0503020204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What do we know?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Corbel" panose="020B0503020204020204" pitchFamily="34" charset="0"/>
              </a:rPr>
              <a:t>Unbalanced equation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Corbel" panose="020B0503020204020204" pitchFamily="34" charset="0"/>
              </a:rPr>
              <a:t>Start with 96.1 g of C</a:t>
            </a:r>
            <a:r>
              <a:rPr lang="en-US" sz="2400" baseline="-25000" dirty="0">
                <a:latin typeface="Corbel" panose="020B0503020204020204" pitchFamily="34" charset="0"/>
              </a:rPr>
              <a:t>3</a:t>
            </a:r>
            <a:r>
              <a:rPr lang="en-US" sz="2400" dirty="0">
                <a:latin typeface="Corbel" panose="020B0503020204020204" pitchFamily="34" charset="0"/>
              </a:rPr>
              <a:t>H</a:t>
            </a:r>
            <a:r>
              <a:rPr lang="en-US" sz="2400" baseline="-25000" dirty="0">
                <a:latin typeface="Corbel" panose="020B0503020204020204" pitchFamily="34" charset="0"/>
              </a:rPr>
              <a:t>8</a:t>
            </a:r>
            <a:endParaRPr lang="en-US" sz="2400" dirty="0">
              <a:latin typeface="Corbel" panose="020B0503020204020204" pitchFamily="34" charset="0"/>
            </a:endParaRP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Corbel" panose="020B0503020204020204" pitchFamily="34" charset="0"/>
              </a:rPr>
              <a:t>Atomic masses of C, H and O from the periodic table.</a:t>
            </a:r>
          </a:p>
        </p:txBody>
      </p:sp>
      <p:sp>
        <p:nvSpPr>
          <p:cNvPr id="12" name="Arrow: Right 10">
            <a:extLst>
              <a:ext uri="{FF2B5EF4-FFF2-40B4-BE49-F238E27FC236}">
                <a16:creationId xmlns:a16="http://schemas.microsoft.com/office/drawing/2014/main" id="{45F1C3B9-4FCF-0610-63F7-FEFC166F3F9D}"/>
              </a:ext>
            </a:extLst>
          </p:cNvPr>
          <p:cNvSpPr/>
          <p:nvPr/>
        </p:nvSpPr>
        <p:spPr>
          <a:xfrm>
            <a:off x="10658999" y="6103864"/>
            <a:ext cx="1152000" cy="50400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3946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build="p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1485" y="1129308"/>
            <a:ext cx="3413293" cy="501038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orbel" panose="020B0503020204020204" pitchFamily="34" charset="0"/>
                <a:sym typeface="Symbol"/>
              </a:rPr>
              <a:t>How do we get there?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F888B2E-BE13-4FE3-9487-346CC0530A83}" type="slidenum">
              <a:rPr lang="en-CA">
                <a:solidFill>
                  <a:srgbClr val="191B0E"/>
                </a:solidFill>
                <a:latin typeface="Franklin Gothic Book" panose="020B0503020102020204"/>
              </a:rPr>
              <a:pPr defTabSz="457200">
                <a:defRPr/>
              </a:pPr>
              <a:t>18</a:t>
            </a:fld>
            <a:endParaRPr lang="en-CA">
              <a:solidFill>
                <a:srgbClr val="191B0E"/>
              </a:solidFill>
              <a:latin typeface="Franklin Gothic Book" panose="020B050302010202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1811" y="1834733"/>
            <a:ext cx="4947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spcBef>
                <a:spcPct val="20000"/>
              </a:spcBef>
              <a:defRPr/>
            </a:pPr>
            <a:r>
              <a:rPr lang="en-US" sz="240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C</a:t>
            </a:r>
            <a:r>
              <a:rPr lang="en-US" sz="2400" baseline="-2500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3</a:t>
            </a:r>
            <a:r>
              <a:rPr lang="en-US" sz="240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H</a:t>
            </a:r>
            <a:r>
              <a:rPr lang="en-US" sz="2400" baseline="-2500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8</a:t>
            </a:r>
            <a:r>
              <a:rPr lang="en-US" sz="240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(</a:t>
            </a:r>
            <a:r>
              <a:rPr lang="en-US" sz="2400" i="1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g</a:t>
            </a:r>
            <a:r>
              <a:rPr lang="en-US" sz="240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) + </a:t>
            </a:r>
            <a:r>
              <a:rPr lang="en-US" sz="2400" b="1" dirty="0">
                <a:solidFill>
                  <a:srgbClr val="C00000"/>
                </a:solidFill>
                <a:latin typeface="Corbel" panose="020B0503020204020204" pitchFamily="34" charset="0"/>
                <a:cs typeface="Arial" pitchFamily="34" charset="0"/>
              </a:rPr>
              <a:t>5</a:t>
            </a:r>
            <a:r>
              <a:rPr lang="en-US" sz="240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O</a:t>
            </a:r>
            <a:r>
              <a:rPr lang="en-US" sz="2400" baseline="-2500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2</a:t>
            </a:r>
            <a:r>
              <a:rPr lang="en-US" sz="240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(</a:t>
            </a:r>
            <a:r>
              <a:rPr lang="en-US" sz="2400" i="1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g</a:t>
            </a:r>
            <a:r>
              <a:rPr lang="en-US" sz="240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) </a:t>
            </a:r>
            <a:r>
              <a:rPr lang="en-US" sz="240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  <a:sym typeface="Symbol"/>
              </a:rPr>
              <a:t> </a:t>
            </a:r>
            <a:r>
              <a:rPr lang="en-US" sz="2400" b="1" dirty="0">
                <a:solidFill>
                  <a:srgbClr val="C00000"/>
                </a:solidFill>
                <a:latin typeface="Corbel" panose="020B0503020204020204" pitchFamily="34" charset="0"/>
                <a:cs typeface="Arial" pitchFamily="34" charset="0"/>
                <a:sym typeface="Symbol"/>
              </a:rPr>
              <a:t>3</a:t>
            </a:r>
            <a:r>
              <a:rPr lang="en-US" sz="240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  <a:sym typeface="Symbol"/>
              </a:rPr>
              <a:t>CO</a:t>
            </a:r>
            <a:r>
              <a:rPr lang="en-US" sz="2400" baseline="-2500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  <a:sym typeface="Symbol"/>
              </a:rPr>
              <a:t>2</a:t>
            </a:r>
            <a:r>
              <a:rPr lang="en-US" sz="240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  <a:sym typeface="Symbol"/>
              </a:rPr>
              <a:t>(</a:t>
            </a:r>
            <a:r>
              <a:rPr lang="en-US" sz="2400" i="1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  <a:sym typeface="Symbol"/>
              </a:rPr>
              <a:t>g</a:t>
            </a:r>
            <a:r>
              <a:rPr lang="en-US" sz="240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  <a:sym typeface="Symbol"/>
              </a:rPr>
              <a:t>) + </a:t>
            </a:r>
            <a:r>
              <a:rPr lang="en-US" sz="2400" b="1" dirty="0">
                <a:solidFill>
                  <a:srgbClr val="C00000"/>
                </a:solidFill>
                <a:latin typeface="Corbel" panose="020B0503020204020204" pitchFamily="34" charset="0"/>
                <a:cs typeface="Arial" pitchFamily="34" charset="0"/>
                <a:sym typeface="Symbol"/>
              </a:rPr>
              <a:t>4</a:t>
            </a:r>
            <a:r>
              <a:rPr lang="en-US" sz="240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  <a:sym typeface="Symbol"/>
              </a:rPr>
              <a:t>H</a:t>
            </a:r>
            <a:r>
              <a:rPr lang="en-US" sz="2400" baseline="-2500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  <a:sym typeface="Symbol"/>
              </a:rPr>
              <a:t>2</a:t>
            </a:r>
            <a:r>
              <a:rPr lang="en-US" sz="240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  <a:sym typeface="Symbol"/>
              </a:rPr>
              <a:t>O(</a:t>
            </a:r>
            <a:r>
              <a:rPr lang="en-US" sz="2400" i="1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  <a:sym typeface="Symbol"/>
              </a:rPr>
              <a:t>g</a:t>
            </a:r>
            <a:r>
              <a:rPr lang="en-US" sz="240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  <a:sym typeface="Symbol"/>
              </a:rPr>
              <a:t>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630404" y="3205061"/>
            <a:ext cx="6677581" cy="707885"/>
            <a:chOff x="2210703" y="3550798"/>
            <a:chExt cx="6178818" cy="643963"/>
          </a:xfrm>
        </p:grpSpPr>
        <p:sp>
          <p:nvSpPr>
            <p:cNvPr id="7" name="TextBox 6"/>
            <p:cNvSpPr txBox="1"/>
            <p:nvPr/>
          </p:nvSpPr>
          <p:spPr>
            <a:xfrm>
              <a:off x="2210703" y="3550798"/>
              <a:ext cx="6178818" cy="643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96.1 g C</a:t>
              </a:r>
              <a:r>
                <a:rPr lang="en-US" sz="2000" baseline="-25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H</a:t>
              </a:r>
              <a:r>
                <a:rPr lang="en-US" sz="2000" baseline="-25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8</a:t>
              </a:r>
              <a:r>
                <a:rPr lang="en-US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   x    1 mol C</a:t>
              </a:r>
              <a:r>
                <a:rPr lang="en-US" sz="2000" baseline="-25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H</a:t>
              </a:r>
              <a:r>
                <a:rPr lang="en-US" sz="2000" baseline="-25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8</a:t>
              </a:r>
              <a:r>
                <a:rPr lang="en-US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   =                mol C</a:t>
              </a:r>
              <a:r>
                <a:rPr lang="en-US" sz="2000" baseline="-25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H</a:t>
              </a:r>
              <a:r>
                <a:rPr lang="en-US" sz="2000" baseline="-25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8</a:t>
              </a:r>
            </a:p>
            <a:p>
              <a:pPr defTabSz="457200">
                <a:defRPr/>
              </a:pPr>
              <a:r>
                <a:rPr lang="en-US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	                       44.09 g C</a:t>
              </a:r>
              <a:r>
                <a:rPr lang="en-US" sz="2000" baseline="-25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H</a:t>
              </a:r>
              <a:r>
                <a:rPr lang="en-US" sz="2000" baseline="-25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8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4049681" y="3892566"/>
              <a:ext cx="151216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246634" y="3299111"/>
            <a:ext cx="3184988" cy="577381"/>
            <a:chOff x="1979712" y="3501008"/>
            <a:chExt cx="2552321" cy="577381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1979712" y="3501008"/>
              <a:ext cx="936104" cy="228076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595929" y="3850313"/>
              <a:ext cx="936104" cy="228076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1DB4FF80-8A8E-5ED0-44CE-CFF7AF5333AB}"/>
              </a:ext>
            </a:extLst>
          </p:cNvPr>
          <p:cNvSpPr txBox="1"/>
          <p:nvPr/>
        </p:nvSpPr>
        <p:spPr>
          <a:xfrm flipH="1">
            <a:off x="202470" y="30433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Stoichiometry, </a:t>
            </a:r>
            <a:r>
              <a:rPr lang="en-US" sz="28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A3F3AA8-0295-578C-B847-A53BAB02958E}"/>
              </a:ext>
            </a:extLst>
          </p:cNvPr>
          <p:cNvSpPr txBox="1">
            <a:spLocks/>
          </p:cNvSpPr>
          <p:nvPr/>
        </p:nvSpPr>
        <p:spPr>
          <a:xfrm>
            <a:off x="1228422" y="2731220"/>
            <a:ext cx="6528564" cy="414164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latin typeface="Corbel" panose="020B0503020204020204" pitchFamily="34" charset="0"/>
              </a:rPr>
              <a:t>2.     	Convert mass of C</a:t>
            </a:r>
            <a:r>
              <a:rPr lang="en-US" sz="2400" b="1" baseline="-25000" dirty="0">
                <a:latin typeface="Corbel" panose="020B0503020204020204" pitchFamily="34" charset="0"/>
              </a:rPr>
              <a:t>3</a:t>
            </a:r>
            <a:r>
              <a:rPr lang="en-US" sz="2400" b="1" dirty="0">
                <a:latin typeface="Corbel" panose="020B0503020204020204" pitchFamily="34" charset="0"/>
              </a:rPr>
              <a:t>H</a:t>
            </a:r>
            <a:r>
              <a:rPr lang="en-US" sz="2400" b="1" baseline="-25000" dirty="0">
                <a:latin typeface="Corbel" panose="020B0503020204020204" pitchFamily="34" charset="0"/>
              </a:rPr>
              <a:t>8</a:t>
            </a:r>
            <a:r>
              <a:rPr lang="en-US" sz="2400" b="1" dirty="0">
                <a:latin typeface="Corbel" panose="020B0503020204020204" pitchFamily="34" charset="0"/>
              </a:rPr>
              <a:t> to moles of C</a:t>
            </a:r>
            <a:r>
              <a:rPr lang="en-US" sz="2400" b="1" baseline="-25000" dirty="0">
                <a:latin typeface="Corbel" panose="020B0503020204020204" pitchFamily="34" charset="0"/>
              </a:rPr>
              <a:t>3</a:t>
            </a:r>
            <a:r>
              <a:rPr lang="en-US" sz="2400" b="1" dirty="0">
                <a:latin typeface="Corbel" panose="020B0503020204020204" pitchFamily="34" charset="0"/>
              </a:rPr>
              <a:t>H</a:t>
            </a:r>
            <a:r>
              <a:rPr lang="en-US" sz="2400" b="1" baseline="-25000" dirty="0">
                <a:latin typeface="Corbel" panose="020B0503020204020204" pitchFamily="34" charset="0"/>
              </a:rPr>
              <a:t>8</a:t>
            </a:r>
            <a:r>
              <a:rPr lang="en-US" sz="2400" b="1" dirty="0">
                <a:latin typeface="Corbel" panose="020B0503020204020204" pitchFamily="34" charset="0"/>
              </a:rPr>
              <a:t>:</a:t>
            </a:r>
            <a:endParaRPr lang="en-US" sz="2400" b="1" baseline="-25000" dirty="0">
              <a:latin typeface="Corbel" panose="020B0503020204020204" pitchFamily="34" charset="0"/>
            </a:endParaRPr>
          </a:p>
          <a:p>
            <a:pPr marL="457200" indent="-457200">
              <a:buFont typeface="Tw Cen MT" panose="020B0602020104020603" pitchFamily="34" charset="0"/>
              <a:buAutoNum type="arabicPeriod"/>
            </a:pPr>
            <a:endParaRPr lang="en-US" sz="2400" b="1" dirty="0">
              <a:latin typeface="Corbel" panose="020B05030202040202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ADA42F2-FB73-2681-5654-F7AEB3A6D2B6}"/>
              </a:ext>
            </a:extLst>
          </p:cNvPr>
          <p:cNvSpPr txBox="1">
            <a:spLocks/>
          </p:cNvSpPr>
          <p:nvPr/>
        </p:nvSpPr>
        <p:spPr>
          <a:xfrm>
            <a:off x="1228421" y="4521740"/>
            <a:ext cx="10117357" cy="414164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latin typeface="Corbel" panose="020B0503020204020204" pitchFamily="34" charset="0"/>
              </a:rPr>
              <a:t>3.     	Use the balanced equation and determine mole ratio of C</a:t>
            </a:r>
            <a:r>
              <a:rPr lang="en-US" sz="2400" b="1" baseline="-25000" dirty="0">
                <a:latin typeface="Corbel" panose="020B0503020204020204" pitchFamily="34" charset="0"/>
              </a:rPr>
              <a:t>3</a:t>
            </a:r>
            <a:r>
              <a:rPr lang="en-US" sz="2400" b="1" dirty="0">
                <a:latin typeface="Corbel" panose="020B0503020204020204" pitchFamily="34" charset="0"/>
              </a:rPr>
              <a:t>H</a:t>
            </a:r>
            <a:r>
              <a:rPr lang="en-US" sz="2400" b="1" baseline="-25000" dirty="0">
                <a:latin typeface="Corbel" panose="020B0503020204020204" pitchFamily="34" charset="0"/>
              </a:rPr>
              <a:t>8</a:t>
            </a:r>
            <a:r>
              <a:rPr lang="en-US" sz="2400" b="1" dirty="0">
                <a:latin typeface="Corbel" panose="020B0503020204020204" pitchFamily="34" charset="0"/>
              </a:rPr>
              <a:t> to O</a:t>
            </a:r>
            <a:r>
              <a:rPr lang="en-US" sz="2400" b="1" baseline="-25000" dirty="0">
                <a:latin typeface="Corbel" panose="020B0503020204020204" pitchFamily="34" charset="0"/>
              </a:rPr>
              <a:t>2</a:t>
            </a:r>
            <a:r>
              <a:rPr lang="en-US" sz="2400" b="1" dirty="0">
                <a:latin typeface="Corbel" panose="020B0503020204020204" pitchFamily="34" charset="0"/>
              </a:rPr>
              <a:t>:</a:t>
            </a:r>
          </a:p>
          <a:p>
            <a:pPr marL="457200" indent="-457200">
              <a:buFont typeface="Tw Cen MT" panose="020B0602020104020603" pitchFamily="34" charset="0"/>
              <a:buAutoNum type="arabicPeriod"/>
            </a:pPr>
            <a:endParaRPr lang="en-US" sz="2400" b="1" dirty="0">
              <a:latin typeface="Corbel" panose="020B0503020204020204" pitchFamily="34" charset="0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018D3340-2A70-026D-6C8E-68605375C516}"/>
              </a:ext>
            </a:extLst>
          </p:cNvPr>
          <p:cNvSpPr txBox="1"/>
          <p:nvPr/>
        </p:nvSpPr>
        <p:spPr>
          <a:xfrm>
            <a:off x="6791357" y="3200456"/>
            <a:ext cx="1107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2.18 	</a:t>
            </a:r>
            <a:endParaRPr lang="en-US" sz="2000" baseline="-25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6081EA1-B3A5-2048-14E7-9A1CAF2273D5}"/>
              </a:ext>
            </a:extLst>
          </p:cNvPr>
          <p:cNvSpPr txBox="1">
            <a:spLocks/>
          </p:cNvSpPr>
          <p:nvPr/>
        </p:nvSpPr>
        <p:spPr>
          <a:xfrm>
            <a:off x="1228423" y="1873379"/>
            <a:ext cx="4221882" cy="333150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latin typeface="Corbel" panose="020B0503020204020204" pitchFamily="34" charset="0"/>
              </a:rPr>
              <a:t>1. 	Balance the equation:</a:t>
            </a:r>
          </a:p>
          <a:p>
            <a:pPr marL="457200" indent="-457200">
              <a:buFont typeface="Tw Cen MT" panose="020B0602020104020603" pitchFamily="34" charset="0"/>
              <a:buAutoNum type="arabicPeriod"/>
            </a:pPr>
            <a:endParaRPr lang="en-US" sz="2400" b="1" dirty="0">
              <a:latin typeface="Corbel" panose="020B0503020204020204" pitchFamily="34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ACDF343-304F-BC2D-92CB-50E995C83C80}"/>
              </a:ext>
            </a:extLst>
          </p:cNvPr>
          <p:cNvSpPr txBox="1"/>
          <p:nvPr/>
        </p:nvSpPr>
        <p:spPr>
          <a:xfrm>
            <a:off x="4717978" y="5081199"/>
            <a:ext cx="275604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200" dirty="0">
                <a:latin typeface="Corbel" panose="020B0503020204020204" pitchFamily="34" charset="0"/>
              </a:rPr>
              <a:t>1 mol</a:t>
            </a:r>
            <a:r>
              <a:rPr lang="en-US" sz="2200" dirty="0">
                <a:solidFill>
                  <a:prstClr val="black"/>
                </a:solidFill>
                <a:latin typeface="Corbel" panose="020B0503020204020204" pitchFamily="34" charset="0"/>
              </a:rPr>
              <a:t> C</a:t>
            </a:r>
            <a:r>
              <a:rPr lang="en-US" sz="2200" baseline="-25000" dirty="0">
                <a:solidFill>
                  <a:prstClr val="black"/>
                </a:solidFill>
                <a:latin typeface="Corbel" panose="020B0503020204020204" pitchFamily="34" charset="0"/>
              </a:rPr>
              <a:t>3</a:t>
            </a:r>
            <a:r>
              <a:rPr lang="en-US" sz="2200" dirty="0">
                <a:solidFill>
                  <a:prstClr val="black"/>
                </a:solidFill>
                <a:latin typeface="Corbel" panose="020B0503020204020204" pitchFamily="34" charset="0"/>
              </a:rPr>
              <a:t>H</a:t>
            </a:r>
            <a:r>
              <a:rPr lang="en-US" sz="2200" baseline="-25000" dirty="0">
                <a:solidFill>
                  <a:prstClr val="black"/>
                </a:solidFill>
                <a:latin typeface="Corbel" panose="020B0503020204020204" pitchFamily="34" charset="0"/>
              </a:rPr>
              <a:t>8</a:t>
            </a:r>
            <a:r>
              <a:rPr lang="en-US" sz="2200" dirty="0">
                <a:solidFill>
                  <a:prstClr val="black"/>
                </a:solidFill>
                <a:latin typeface="Corbel" panose="020B0503020204020204" pitchFamily="34" charset="0"/>
              </a:rPr>
              <a:t> = 5 mol O</a:t>
            </a:r>
            <a:r>
              <a:rPr lang="en-US" sz="2200" baseline="-25000" dirty="0">
                <a:solidFill>
                  <a:prstClr val="black"/>
                </a:solidFill>
                <a:latin typeface="Corbel" panose="020B0503020204020204" pitchFamily="34" charset="0"/>
              </a:rPr>
              <a:t>2</a:t>
            </a:r>
            <a:r>
              <a:rPr lang="en-US" sz="2200" dirty="0"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37" name="Arrow: Right 10">
            <a:extLst>
              <a:ext uri="{FF2B5EF4-FFF2-40B4-BE49-F238E27FC236}">
                <a16:creationId xmlns:a16="http://schemas.microsoft.com/office/drawing/2014/main" id="{14199E26-EF81-59FE-991D-1F392D13D5A6}"/>
              </a:ext>
            </a:extLst>
          </p:cNvPr>
          <p:cNvSpPr/>
          <p:nvPr/>
        </p:nvSpPr>
        <p:spPr>
          <a:xfrm>
            <a:off x="10658999" y="6103864"/>
            <a:ext cx="1152000" cy="50400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3360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build="p"/>
      <p:bldP spid="17" grpId="0" build="p"/>
      <p:bldP spid="20" grpId="0"/>
      <p:bldP spid="29" grpId="0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8209" y="1719647"/>
            <a:ext cx="8722804" cy="32319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Corbel" panose="020B0503020204020204" pitchFamily="34" charset="0"/>
              </a:rPr>
              <a:t>4.  Using the mole ratio, convert the moles of C</a:t>
            </a:r>
            <a:r>
              <a:rPr lang="en-US" sz="2400" baseline="-25000" dirty="0">
                <a:latin typeface="Corbel" panose="020B0503020204020204" pitchFamily="34" charset="0"/>
              </a:rPr>
              <a:t>3</a:t>
            </a:r>
            <a:r>
              <a:rPr lang="en-US" sz="2400" dirty="0">
                <a:latin typeface="Corbel" panose="020B0503020204020204" pitchFamily="34" charset="0"/>
              </a:rPr>
              <a:t>H</a:t>
            </a:r>
            <a:r>
              <a:rPr lang="en-US" sz="2400" baseline="-25000" dirty="0">
                <a:latin typeface="Corbel" panose="020B0503020204020204" pitchFamily="34" charset="0"/>
              </a:rPr>
              <a:t>8</a:t>
            </a:r>
            <a:r>
              <a:rPr lang="en-US" sz="2400" dirty="0">
                <a:latin typeface="Corbel" panose="020B0503020204020204" pitchFamily="34" charset="0"/>
              </a:rPr>
              <a:t> to moles of O</a:t>
            </a:r>
            <a:r>
              <a:rPr lang="en-US" sz="2400" baseline="-25000" dirty="0">
                <a:latin typeface="Corbel" panose="020B0503020204020204" pitchFamily="34" charset="0"/>
              </a:rPr>
              <a:t>2</a:t>
            </a:r>
            <a:r>
              <a:rPr lang="en-US" sz="2400" dirty="0">
                <a:latin typeface="Corbel" panose="020B0503020204020204" pitchFamily="34" charset="0"/>
              </a:rPr>
              <a:t>:</a:t>
            </a:r>
          </a:p>
          <a:p>
            <a:pPr marL="457200" indent="-457200">
              <a:buAutoNum type="arabicPeriod"/>
            </a:pPr>
            <a:endParaRPr lang="en-US" sz="24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Corbel" panose="020B0503020204020204" pitchFamily="34" charset="0"/>
              </a:rPr>
              <a:t>5.   Convert the moles of O</a:t>
            </a:r>
            <a:r>
              <a:rPr lang="en-US" sz="2400" baseline="-25000" dirty="0">
                <a:latin typeface="Corbel" panose="020B0503020204020204" pitchFamily="34" charset="0"/>
              </a:rPr>
              <a:t>2</a:t>
            </a:r>
            <a:r>
              <a:rPr lang="en-US" sz="2400" dirty="0">
                <a:latin typeface="Corbel" panose="020B0503020204020204" pitchFamily="34" charset="0"/>
              </a:rPr>
              <a:t> to mass of O</a:t>
            </a:r>
            <a:r>
              <a:rPr lang="en-US" sz="2400" baseline="-25000" dirty="0">
                <a:latin typeface="Corbel" panose="020B0503020204020204" pitchFamily="34" charset="0"/>
              </a:rPr>
              <a:t>2</a:t>
            </a:r>
            <a:r>
              <a:rPr lang="en-US" sz="2400" dirty="0">
                <a:latin typeface="Corbel" panose="020B0503020204020204" pitchFamily="34" charset="0"/>
              </a:rPr>
              <a:t>.</a:t>
            </a:r>
            <a:endParaRPr lang="en-US" sz="2400" baseline="-25000" dirty="0">
              <a:latin typeface="Corbel" panose="020B0503020204020204" pitchFamily="34" charset="0"/>
            </a:endParaRPr>
          </a:p>
          <a:p>
            <a:pPr marL="457200" indent="-457200">
              <a:buAutoNum type="arabicPeriod"/>
            </a:pPr>
            <a:endParaRPr lang="en-US" sz="2400" baseline="-25000" dirty="0">
              <a:latin typeface="Corbel" panose="020B0503020204020204" pitchFamily="34" charset="0"/>
            </a:endParaRPr>
          </a:p>
          <a:p>
            <a:pPr marL="457200" indent="-457200">
              <a:buAutoNum type="arabicPeriod"/>
            </a:pPr>
            <a:endParaRPr lang="en-US" sz="2400" baseline="-250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Corbel" panose="020B05030202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F888B2E-BE13-4FE3-9487-346CC0530A83}" type="slidenum">
              <a:rPr lang="en-CA">
                <a:solidFill>
                  <a:srgbClr val="191B0E"/>
                </a:solidFill>
                <a:latin typeface="Franklin Gothic Book" panose="020B0503020102020204"/>
              </a:rPr>
              <a:pPr defTabSz="457200">
                <a:defRPr/>
              </a:pPr>
              <a:t>19</a:t>
            </a:fld>
            <a:endParaRPr lang="en-CA">
              <a:solidFill>
                <a:srgbClr val="191B0E"/>
              </a:solidFill>
              <a:latin typeface="Franklin Gothic Book" panose="020B050302010202020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342781" y="2249685"/>
            <a:ext cx="5444119" cy="1015663"/>
            <a:chOff x="2706165" y="3573016"/>
            <a:chExt cx="5444119" cy="1243429"/>
          </a:xfrm>
        </p:grpSpPr>
        <p:sp>
          <p:nvSpPr>
            <p:cNvPr id="7" name="TextBox 6"/>
            <p:cNvSpPr txBox="1"/>
            <p:nvPr/>
          </p:nvSpPr>
          <p:spPr>
            <a:xfrm>
              <a:off x="2706165" y="3573016"/>
              <a:ext cx="5444119" cy="12434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2.18 mol C</a:t>
              </a:r>
              <a:r>
                <a:rPr lang="en-US" sz="2000" baseline="-25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H</a:t>
              </a:r>
              <a:r>
                <a:rPr lang="en-US" sz="2000" baseline="-25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8 </a:t>
              </a:r>
              <a:r>
                <a:rPr lang="en-US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x    5 mol O</a:t>
              </a:r>
              <a:r>
                <a:rPr lang="en-US" sz="2000" baseline="-25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    =             mol O</a:t>
              </a:r>
              <a:r>
                <a:rPr lang="en-US" sz="2000" baseline="-25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</a:t>
              </a:r>
            </a:p>
            <a:p>
              <a:pPr defTabSz="457200">
                <a:defRPr/>
              </a:pPr>
              <a:r>
                <a:rPr lang="en-US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	                      1 </a:t>
              </a:r>
              <a:r>
                <a:rPr lang="en-US" sz="200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mol</a:t>
              </a:r>
              <a:r>
                <a:rPr lang="en-US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C</a:t>
              </a:r>
              <a:r>
                <a:rPr lang="en-US" sz="2000" baseline="-25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H</a:t>
              </a:r>
              <a:r>
                <a:rPr lang="en-US" sz="2000" baseline="-25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8</a:t>
              </a:r>
            </a:p>
            <a:p>
              <a:pPr defTabSz="457200">
                <a:defRPr/>
              </a:pPr>
              <a:endPara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4649441" y="4020082"/>
              <a:ext cx="129614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4021178" y="2354010"/>
            <a:ext cx="2561023" cy="543744"/>
            <a:chOff x="2515033" y="4037384"/>
            <a:chExt cx="2561023" cy="543744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2515033" y="4037384"/>
              <a:ext cx="936104" cy="228076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4139952" y="4353052"/>
              <a:ext cx="936104" cy="228076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3890678" y="4046330"/>
            <a:ext cx="5577168" cy="1015663"/>
            <a:chOff x="2267744" y="3573016"/>
            <a:chExt cx="5577168" cy="1015663"/>
          </a:xfrm>
        </p:grpSpPr>
        <p:sp>
          <p:nvSpPr>
            <p:cNvPr id="17" name="TextBox 16"/>
            <p:cNvSpPr txBox="1"/>
            <p:nvPr/>
          </p:nvSpPr>
          <p:spPr>
            <a:xfrm>
              <a:off x="2267744" y="3573016"/>
              <a:ext cx="55771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10.9 mol O</a:t>
              </a:r>
              <a:r>
                <a:rPr lang="en-US" sz="2000" baseline="-25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   x    32.0 g O</a:t>
              </a:r>
              <a:r>
                <a:rPr lang="en-US" sz="2000" baseline="-25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     =              g O</a:t>
              </a:r>
              <a:r>
                <a:rPr lang="en-US" sz="2000" baseline="-25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</a:t>
              </a:r>
            </a:p>
            <a:p>
              <a:pPr defTabSz="457200">
                <a:defRPr/>
              </a:pPr>
              <a:r>
                <a:rPr lang="en-US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	                 	   1 </a:t>
              </a:r>
              <a:r>
                <a:rPr lang="en-US" sz="200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mol</a:t>
              </a:r>
              <a:r>
                <a:rPr lang="en-US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O</a:t>
              </a:r>
              <a:r>
                <a:rPr lang="en-US" sz="2000" baseline="-25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</a:t>
              </a:r>
            </a:p>
            <a:p>
              <a:pPr defTabSz="457200">
                <a:defRPr/>
              </a:pPr>
              <a:endPara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4250382" y="3940607"/>
              <a:ext cx="151216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4426496" y="4125888"/>
            <a:ext cx="2736304" cy="588116"/>
            <a:chOff x="1979712" y="3501008"/>
            <a:chExt cx="2736304" cy="588116"/>
          </a:xfrm>
        </p:grpSpPr>
        <p:cxnSp>
          <p:nvCxnSpPr>
            <p:cNvPr id="23" name="Straight Connector 22"/>
            <p:cNvCxnSpPr/>
            <p:nvPr/>
          </p:nvCxnSpPr>
          <p:spPr>
            <a:xfrm flipV="1">
              <a:off x="1979712" y="3501008"/>
              <a:ext cx="936104" cy="228076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3779912" y="3861048"/>
              <a:ext cx="936104" cy="228076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2F51321E-B236-04BC-5BA7-BFE79F70F180}"/>
              </a:ext>
            </a:extLst>
          </p:cNvPr>
          <p:cNvSpPr txBox="1"/>
          <p:nvPr/>
        </p:nvSpPr>
        <p:spPr>
          <a:xfrm flipH="1">
            <a:off x="202470" y="30433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Stoichiometry, </a:t>
            </a:r>
            <a:r>
              <a:rPr lang="en-US" sz="28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56EF917-7100-300A-8B7F-ECF22DE9CECF}"/>
              </a:ext>
            </a:extLst>
          </p:cNvPr>
          <p:cNvSpPr txBox="1">
            <a:spLocks/>
          </p:cNvSpPr>
          <p:nvPr/>
        </p:nvSpPr>
        <p:spPr>
          <a:xfrm>
            <a:off x="1001486" y="1119034"/>
            <a:ext cx="3582546" cy="501038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orbel" panose="020B0503020204020204" pitchFamily="34" charset="0"/>
                <a:sym typeface="Symbol"/>
              </a:rPr>
              <a:t>How do we get there?</a:t>
            </a:r>
          </a:p>
        </p:txBody>
      </p:sp>
      <p:sp>
        <p:nvSpPr>
          <p:cNvPr id="18" name="Arrow: Right 10">
            <a:extLst>
              <a:ext uri="{FF2B5EF4-FFF2-40B4-BE49-F238E27FC236}">
                <a16:creationId xmlns:a16="http://schemas.microsoft.com/office/drawing/2014/main" id="{8D983A09-6F29-3B40-C6F8-0B54856B879A}"/>
              </a:ext>
            </a:extLst>
          </p:cNvPr>
          <p:cNvSpPr/>
          <p:nvPr/>
        </p:nvSpPr>
        <p:spPr>
          <a:xfrm>
            <a:off x="10658999" y="6103864"/>
            <a:ext cx="1152000" cy="50400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A9EF8C7A-BDED-299E-82F6-C69D92D97CE6}"/>
              </a:ext>
            </a:extLst>
          </p:cNvPr>
          <p:cNvSpPr txBox="1"/>
          <p:nvPr/>
        </p:nvSpPr>
        <p:spPr>
          <a:xfrm>
            <a:off x="7043884" y="2249685"/>
            <a:ext cx="683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10.9</a:t>
            </a:r>
            <a:endParaRPr lang="en-US" sz="2000" baseline="-25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F60024AB-793D-C7AF-6919-A3851CC4F3D8}"/>
              </a:ext>
            </a:extLst>
          </p:cNvPr>
          <p:cNvSpPr txBox="1"/>
          <p:nvPr/>
        </p:nvSpPr>
        <p:spPr>
          <a:xfrm>
            <a:off x="7915069" y="4046330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349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CA1C83B-90B8-4B90-8C39-EE69784C6DE5}"/>
              </a:ext>
            </a:extLst>
          </p:cNvPr>
          <p:cNvSpPr txBox="1">
            <a:spLocks/>
          </p:cNvSpPr>
          <p:nvPr/>
        </p:nvSpPr>
        <p:spPr>
          <a:xfrm>
            <a:off x="1865294" y="5415421"/>
            <a:ext cx="8722804" cy="634363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Tw Cen MT" panose="020B0602020104020603" pitchFamily="34" charset="0"/>
              <a:buNone/>
            </a:pPr>
            <a:r>
              <a:rPr lang="en-US" sz="2400" dirty="0">
                <a:solidFill>
                  <a:srgbClr val="C00000"/>
                </a:solidFill>
                <a:latin typeface="Corbel" panose="020B0503020204020204" pitchFamily="34" charset="0"/>
              </a:rPr>
              <a:t>Therefore, 349 g of oxygen is required to burn 96.1 g of propane.</a:t>
            </a:r>
          </a:p>
        </p:txBody>
      </p:sp>
    </p:spTree>
    <p:extLst>
      <p:ext uri="{BB962C8B-B14F-4D97-AF65-F5344CB8AC3E}">
        <p14:creationId xmlns:p14="http://schemas.microsoft.com/office/powerpoint/2010/main" val="277997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8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"/>
          <p:cNvSpPr txBox="1"/>
          <p:nvPr/>
        </p:nvSpPr>
        <p:spPr>
          <a:xfrm>
            <a:off x="1202980" y="1031152"/>
            <a:ext cx="301638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 Key Topics:</a:t>
            </a:r>
          </a:p>
        </p:txBody>
      </p:sp>
      <p:sp>
        <p:nvSpPr>
          <p:cNvPr id="7" name="Google Shape;115;p4">
            <a:extLst>
              <a:ext uri="{FF2B5EF4-FFF2-40B4-BE49-F238E27FC236}">
                <a16:creationId xmlns:a16="http://schemas.microsoft.com/office/drawing/2014/main" id="{CB24A80D-6CC4-4AE7-B96D-4FB32DB85D88}"/>
              </a:ext>
            </a:extLst>
          </p:cNvPr>
          <p:cNvSpPr txBox="1"/>
          <p:nvPr/>
        </p:nvSpPr>
        <p:spPr>
          <a:xfrm>
            <a:off x="4231325" y="477117"/>
            <a:ext cx="10180962" cy="541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lvl="2" indent="-514350">
              <a:lnSpc>
                <a:spcPts val="3500"/>
              </a:lnSpc>
              <a:buFont typeface="+mj-lt"/>
              <a:buAutoNum type="alphaLcParenR"/>
            </a:pPr>
            <a:endParaRPr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777367-925B-46A7-B4A1-2A72D0DF1EFF}"/>
              </a:ext>
            </a:extLst>
          </p:cNvPr>
          <p:cNvSpPr txBox="1"/>
          <p:nvPr/>
        </p:nvSpPr>
        <p:spPr>
          <a:xfrm>
            <a:off x="5926723" y="630761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61ED59C-5589-4B76-8152-74413BC703F6}" type="slidenum">
              <a:rPr lang="en-CA" smtClean="0"/>
              <a:t>2</a:t>
            </a:fld>
            <a:endParaRPr lang="en-CA" dirty="0"/>
          </a:p>
        </p:txBody>
      </p:sp>
      <p:graphicFrame>
        <p:nvGraphicFramePr>
          <p:cNvPr id="117" name="Google Shape;115;p4">
            <a:extLst>
              <a:ext uri="{FF2B5EF4-FFF2-40B4-BE49-F238E27FC236}">
                <a16:creationId xmlns:a16="http://schemas.microsoft.com/office/drawing/2014/main" id="{63C3EA52-7C0D-0625-9D34-07A54F07C8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2995545"/>
              </p:ext>
            </p:extLst>
          </p:nvPr>
        </p:nvGraphicFramePr>
        <p:xfrm>
          <a:off x="3403584" y="692692"/>
          <a:ext cx="6874590" cy="4811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Google Shape;115;p4">
            <a:extLst>
              <a:ext uri="{FF2B5EF4-FFF2-40B4-BE49-F238E27FC236}">
                <a16:creationId xmlns:a16="http://schemas.microsoft.com/office/drawing/2014/main" id="{3E38549B-2F22-DCEB-5B9A-01337F48625B}"/>
              </a:ext>
            </a:extLst>
          </p:cNvPr>
          <p:cNvSpPr txBox="1"/>
          <p:nvPr/>
        </p:nvSpPr>
        <p:spPr>
          <a:xfrm>
            <a:off x="1202980" y="5596036"/>
            <a:ext cx="301638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Chapter 3 </a:t>
            </a:r>
            <a:r>
              <a:rPr lang="en-US" sz="2400" dirty="0" err="1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etextbook</a:t>
            </a:r>
            <a:endParaRPr lang="en-US" sz="2400" dirty="0">
              <a:solidFill>
                <a:schemeClr val="dk1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AAB92B1-EF8C-CCF0-7624-67791295F0D0}"/>
              </a:ext>
            </a:extLst>
          </p:cNvPr>
          <p:cNvSpPr txBox="1"/>
          <p:nvPr/>
        </p:nvSpPr>
        <p:spPr>
          <a:xfrm>
            <a:off x="4961551" y="1821493"/>
            <a:ext cx="3758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Balancing Chemical Reactions</a:t>
            </a:r>
            <a:endParaRPr lang="fr-CA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608" y="1093527"/>
            <a:ext cx="5835408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Corbel" panose="020B0503020204020204" pitchFamily="34" charset="0"/>
                <a:sym typeface="Symbol"/>
              </a:rPr>
              <a:t>Summary of calculations (dimensional analysis):</a:t>
            </a:r>
          </a:p>
          <a:p>
            <a:pPr marL="457200" indent="-457200">
              <a:buAutoNum type="arabicPeriod"/>
            </a:pPr>
            <a:endParaRPr lang="en-US" dirty="0">
              <a:latin typeface="Corbel" panose="020B0503020204020204" pitchFamily="34" charset="0"/>
            </a:endParaRPr>
          </a:p>
          <a:p>
            <a:pPr marL="457200" indent="-457200">
              <a:buAutoNum type="arabicPeriod"/>
            </a:pPr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F888B2E-BE13-4FE3-9487-346CC0530A83}" type="slidenum">
              <a:rPr lang="en-CA">
                <a:solidFill>
                  <a:srgbClr val="191B0E"/>
                </a:solidFill>
                <a:latin typeface="Franklin Gothic Book" panose="020B0503020102020204"/>
              </a:rPr>
              <a:pPr defTabSz="457200">
                <a:defRPr/>
              </a:pPr>
              <a:t>20</a:t>
            </a:fld>
            <a:endParaRPr lang="en-CA">
              <a:solidFill>
                <a:srgbClr val="191B0E"/>
              </a:solidFill>
              <a:latin typeface="Franklin Gothic Book" panose="020B050302010202020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954412" y="2045747"/>
            <a:ext cx="2083370" cy="1015663"/>
            <a:chOff x="2797959" y="3573016"/>
            <a:chExt cx="2083370" cy="1015663"/>
          </a:xfrm>
        </p:grpSpPr>
        <p:sp>
          <p:nvSpPr>
            <p:cNvPr id="7" name="TextBox 6"/>
            <p:cNvSpPr txBox="1"/>
            <p:nvPr/>
          </p:nvSpPr>
          <p:spPr>
            <a:xfrm>
              <a:off x="2801914" y="3573016"/>
              <a:ext cx="207941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5 </a:t>
              </a:r>
              <a:r>
                <a:rPr lang="en-US" sz="200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mol</a:t>
              </a:r>
              <a:r>
                <a:rPr lang="en-US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O</a:t>
              </a:r>
              <a:r>
                <a:rPr lang="en-US" sz="2000" baseline="-25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     x     </a:t>
              </a:r>
            </a:p>
            <a:p>
              <a:pPr defTabSz="457200">
                <a:defRPr/>
              </a:pPr>
              <a:r>
                <a:rPr lang="en-US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 </a:t>
              </a:r>
              <a:r>
                <a:rPr lang="en-US" sz="200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mol</a:t>
              </a:r>
              <a:r>
                <a:rPr lang="en-US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C</a:t>
              </a:r>
              <a:r>
                <a:rPr lang="en-US" sz="2000" baseline="-25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H</a:t>
              </a:r>
              <a:r>
                <a:rPr lang="en-US" sz="2000" baseline="-25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8</a:t>
              </a:r>
            </a:p>
            <a:p>
              <a:pPr defTabSz="457200">
                <a:defRPr/>
              </a:pPr>
              <a:endPara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2797959" y="3940607"/>
              <a:ext cx="129614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7665200" y="2045747"/>
            <a:ext cx="3209773" cy="1015663"/>
            <a:chOff x="2155294" y="3573016"/>
            <a:chExt cx="3209773" cy="1015663"/>
          </a:xfrm>
        </p:grpSpPr>
        <p:sp>
          <p:nvSpPr>
            <p:cNvPr id="17" name="TextBox 16"/>
            <p:cNvSpPr txBox="1"/>
            <p:nvPr/>
          </p:nvSpPr>
          <p:spPr>
            <a:xfrm>
              <a:off x="2267744" y="3573016"/>
              <a:ext cx="309732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32.0 g O</a:t>
              </a:r>
              <a:r>
                <a:rPr lang="en-US" sz="2000" baseline="-25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     =  349 g O</a:t>
              </a:r>
              <a:r>
                <a:rPr lang="en-US" sz="2000" baseline="-25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defTabSz="457200">
                <a:defRPr/>
              </a:pPr>
              <a:r>
                <a:rPr lang="en-US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1 </a:t>
              </a:r>
              <a:r>
                <a:rPr lang="en-US" sz="200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mol</a:t>
              </a:r>
              <a:r>
                <a:rPr lang="en-US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O</a:t>
              </a:r>
              <a:r>
                <a:rPr lang="en-US" sz="2000" baseline="-25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</a:t>
              </a:r>
            </a:p>
            <a:p>
              <a:pPr defTabSz="457200">
                <a:defRPr/>
              </a:pPr>
              <a:endPara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2155294" y="3940607"/>
              <a:ext cx="151216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981201" y="2053298"/>
            <a:ext cx="43123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96.1 g C</a:t>
            </a:r>
            <a:r>
              <a:rPr lang="en-US" sz="20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0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x    1 </a:t>
            </a:r>
            <a:r>
              <a:rPr lang="en-US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mol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</a:t>
            </a:r>
            <a:r>
              <a:rPr lang="en-US" sz="20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0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x     </a:t>
            </a:r>
            <a:endParaRPr lang="en-US" sz="2000" baseline="-25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457200"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                    44.09 g C</a:t>
            </a:r>
            <a:r>
              <a:rPr lang="en-US" sz="20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0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</a:p>
          <a:p>
            <a:pPr defTabSz="457200"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3990608" y="2413337"/>
            <a:ext cx="151216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4278641" y="2053298"/>
            <a:ext cx="2968615" cy="705779"/>
            <a:chOff x="2459400" y="1837273"/>
            <a:chExt cx="2968615" cy="705779"/>
          </a:xfrm>
        </p:grpSpPr>
        <p:cxnSp>
          <p:nvCxnSpPr>
            <p:cNvPr id="23" name="Straight Connector 22"/>
            <p:cNvCxnSpPr/>
            <p:nvPr/>
          </p:nvCxnSpPr>
          <p:spPr>
            <a:xfrm flipV="1">
              <a:off x="4491911" y="2314976"/>
              <a:ext cx="936104" cy="228076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2459400" y="1837273"/>
              <a:ext cx="936104" cy="228076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2658460" y="2153491"/>
            <a:ext cx="2916324" cy="559930"/>
            <a:chOff x="839220" y="1937467"/>
            <a:chExt cx="2916324" cy="559930"/>
          </a:xfrm>
        </p:grpSpPr>
        <p:cxnSp>
          <p:nvCxnSpPr>
            <p:cNvPr id="26" name="Straight Connector 25"/>
            <p:cNvCxnSpPr/>
            <p:nvPr/>
          </p:nvCxnSpPr>
          <p:spPr>
            <a:xfrm flipV="1">
              <a:off x="2819440" y="2269321"/>
              <a:ext cx="936104" cy="228076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839220" y="1937467"/>
              <a:ext cx="936104" cy="228076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6330913" y="2153491"/>
            <a:ext cx="2629687" cy="546594"/>
            <a:chOff x="4511672" y="1937467"/>
            <a:chExt cx="2629687" cy="546594"/>
          </a:xfrm>
        </p:grpSpPr>
        <p:cxnSp>
          <p:nvCxnSpPr>
            <p:cNvPr id="24" name="Straight Connector 23"/>
            <p:cNvCxnSpPr/>
            <p:nvPr/>
          </p:nvCxnSpPr>
          <p:spPr>
            <a:xfrm flipV="1">
              <a:off x="6205255" y="2255985"/>
              <a:ext cx="936104" cy="228076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4511672" y="1937467"/>
              <a:ext cx="936104" cy="228076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1618290" y="3068960"/>
            <a:ext cx="10116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spcBef>
                <a:spcPct val="20000"/>
              </a:spcBef>
              <a:defRPr/>
            </a:pP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8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8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8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         +       5O</a:t>
            </a:r>
            <a:r>
              <a:rPr lang="en-US" sz="28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8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        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 		3CO</a:t>
            </a:r>
            <a:r>
              <a:rPr lang="en-US" sz="28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en-US" sz="28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) 		+ 4	H</a:t>
            </a:r>
            <a:r>
              <a:rPr lang="en-US" sz="28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O(</a:t>
            </a:r>
            <a:r>
              <a:rPr lang="en-US" sz="28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654424" y="1548585"/>
            <a:ext cx="1739828" cy="5121631"/>
            <a:chOff x="395536" y="1548584"/>
            <a:chExt cx="1739828" cy="5121631"/>
          </a:xfrm>
        </p:grpSpPr>
        <p:pic>
          <p:nvPicPr>
            <p:cNvPr id="12290" name="Picture 2" descr="E:\Media\JPEG_Image_Library\chapter9\09p258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748"/>
            <a:stretch/>
          </p:blipFill>
          <p:spPr bwMode="auto">
            <a:xfrm>
              <a:off x="395536" y="3645024"/>
              <a:ext cx="1210587" cy="3025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Down Arrow 13"/>
            <p:cNvSpPr/>
            <p:nvPr/>
          </p:nvSpPr>
          <p:spPr>
            <a:xfrm>
              <a:off x="1775324" y="1548584"/>
              <a:ext cx="360040" cy="504713"/>
            </a:xfrm>
            <a:prstGeom prst="downArrow">
              <a:avLst/>
            </a:prstGeom>
            <a:solidFill>
              <a:srgbClr val="FFCC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r>
                <a:rPr lang="en-US" dirty="0">
                  <a:solidFill>
                    <a:prstClr val="black"/>
                  </a:solidFill>
                  <a:latin typeface="Arial Black" pitchFamily="34" charset="0"/>
                </a:rPr>
                <a:t>1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910088" y="1556793"/>
            <a:ext cx="3180597" cy="5113423"/>
            <a:chOff x="1651199" y="1556792"/>
            <a:chExt cx="3180597" cy="5113423"/>
          </a:xfrm>
        </p:grpSpPr>
        <p:pic>
          <p:nvPicPr>
            <p:cNvPr id="31" name="Picture 2" descr="E:\Media\JPEG_Image_Library\chapter9\09p258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65" t="77495" r="736"/>
            <a:stretch/>
          </p:blipFill>
          <p:spPr bwMode="auto">
            <a:xfrm>
              <a:off x="1651199" y="5989391"/>
              <a:ext cx="3180597" cy="680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Down Arrow 32"/>
            <p:cNvSpPr/>
            <p:nvPr/>
          </p:nvSpPr>
          <p:spPr>
            <a:xfrm>
              <a:off x="3779912" y="1556792"/>
              <a:ext cx="360040" cy="504713"/>
            </a:xfrm>
            <a:prstGeom prst="downArrow">
              <a:avLst/>
            </a:prstGeom>
            <a:solidFill>
              <a:srgbClr val="FFCC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r>
                <a:rPr lang="en-US" dirty="0">
                  <a:solidFill>
                    <a:prstClr val="black"/>
                  </a:solidFill>
                  <a:latin typeface="Arial Black" pitchFamily="34" charset="0"/>
                </a:rPr>
                <a:t>2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502775" y="1556793"/>
            <a:ext cx="2843835" cy="4432599"/>
            <a:chOff x="3673512" y="1556792"/>
            <a:chExt cx="2266640" cy="4432599"/>
          </a:xfrm>
        </p:grpSpPr>
        <p:pic>
          <p:nvPicPr>
            <p:cNvPr id="32" name="Picture 2" descr="E:\Media\JPEG_Image_Library\chapter9\09p258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26" b="24055"/>
            <a:stretch/>
          </p:blipFill>
          <p:spPr bwMode="auto">
            <a:xfrm>
              <a:off x="3673512" y="3691918"/>
              <a:ext cx="1158285" cy="2297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Down Arrow 33"/>
            <p:cNvSpPr/>
            <p:nvPr/>
          </p:nvSpPr>
          <p:spPr>
            <a:xfrm>
              <a:off x="5580112" y="1556792"/>
              <a:ext cx="360040" cy="504713"/>
            </a:xfrm>
            <a:prstGeom prst="downArrow">
              <a:avLst/>
            </a:prstGeom>
            <a:solidFill>
              <a:srgbClr val="FFCC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r>
                <a:rPr lang="en-US" dirty="0">
                  <a:solidFill>
                    <a:prstClr val="black"/>
                  </a:solidFill>
                  <a:latin typeface="Arial Black" pitchFamily="34" charset="0"/>
                </a:rPr>
                <a:t>3</a:t>
              </a: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C32C4717-5C71-DED7-6C04-676C566BFCE7}"/>
              </a:ext>
            </a:extLst>
          </p:cNvPr>
          <p:cNvSpPr txBox="1"/>
          <p:nvPr/>
        </p:nvSpPr>
        <p:spPr>
          <a:xfrm flipH="1">
            <a:off x="202470" y="30433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Stoichiometry, </a:t>
            </a:r>
            <a:r>
              <a:rPr lang="en-US" sz="28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99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5395" y="988899"/>
            <a:ext cx="10112340" cy="9004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  <a:latin typeface="Corbel" panose="020B0503020204020204" pitchFamily="34" charset="0"/>
              </a:rPr>
              <a:t>Stoichiometric mixture</a:t>
            </a:r>
            <a:r>
              <a:rPr lang="en-US" sz="2400" b="1" dirty="0">
                <a:latin typeface="Corbel" panose="020B0503020204020204" pitchFamily="34" charset="0"/>
              </a:rPr>
              <a:t> – </a:t>
            </a:r>
            <a:r>
              <a:rPr lang="en-US" sz="2400" dirty="0">
                <a:latin typeface="Corbel" panose="020B0503020204020204" pitchFamily="34" charset="0"/>
              </a:rPr>
              <a:t>contains relative amounts of reactants that match the numbers in the balanced equation.</a:t>
            </a:r>
          </a:p>
          <a:p>
            <a:endParaRPr lang="en-US" sz="2400" dirty="0">
              <a:latin typeface="Corbel" panose="020B05030202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D90614FD-A63B-4511-998C-22EA4982CB7F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 panose="020B0503020102020204"/>
              </a:rPr>
              <a:pPr defTabSz="457200">
                <a:defRPr/>
              </a:pPr>
              <a:t>21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 panose="020B0503020102020204"/>
            </a:endParaRPr>
          </a:p>
        </p:txBody>
      </p:sp>
      <p:pic>
        <p:nvPicPr>
          <p:cNvPr id="39938" name="Picture 2" descr="E:\Media\JPEG_Image_Library\chapter3\un_03_13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870" y="2743490"/>
            <a:ext cx="5444624" cy="289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48587" y="1889301"/>
            <a:ext cx="3694826" cy="519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>
              <a:buNone/>
              <a:defRPr/>
            </a:pPr>
            <a:r>
              <a:rPr lang="en-US" sz="2000" dirty="0">
                <a:solidFill>
                  <a:prstClr val="black"/>
                </a:solidFill>
                <a:cs typeface="Times New Roman" pitchFamily="18" charset="0"/>
              </a:rPr>
              <a:t>N</a:t>
            </a:r>
            <a:r>
              <a:rPr lang="en-US" sz="2000" baseline="-30000" dirty="0">
                <a:solidFill>
                  <a:prstClr val="black"/>
                </a:solidFill>
                <a:cs typeface="Times New Roman" pitchFamily="18" charset="0"/>
              </a:rPr>
              <a:t>2</a:t>
            </a:r>
            <a:r>
              <a:rPr lang="en-US" sz="2000" dirty="0">
                <a:solidFill>
                  <a:prstClr val="black"/>
                </a:solidFill>
                <a:cs typeface="Times New Roman" pitchFamily="18" charset="0"/>
              </a:rPr>
              <a:t>(</a:t>
            </a:r>
            <a:r>
              <a:rPr lang="en-US" sz="2000" i="1" dirty="0">
                <a:solidFill>
                  <a:prstClr val="black"/>
                </a:solidFill>
                <a:cs typeface="Times New Roman" pitchFamily="18" charset="0"/>
              </a:rPr>
              <a:t>g</a:t>
            </a:r>
            <a:r>
              <a:rPr lang="en-US" sz="2000" dirty="0">
                <a:solidFill>
                  <a:prstClr val="black"/>
                </a:solidFill>
                <a:cs typeface="Times New Roman" pitchFamily="18" charset="0"/>
              </a:rPr>
              <a:t>)  +  3H</a:t>
            </a:r>
            <a:r>
              <a:rPr lang="en-US" sz="2000" baseline="-30000" dirty="0">
                <a:solidFill>
                  <a:prstClr val="black"/>
                </a:solidFill>
                <a:cs typeface="Times New Roman" pitchFamily="18" charset="0"/>
              </a:rPr>
              <a:t>2</a:t>
            </a:r>
            <a:r>
              <a:rPr lang="en-US" sz="2000" dirty="0">
                <a:solidFill>
                  <a:prstClr val="black"/>
                </a:solidFill>
                <a:cs typeface="Times New Roman" pitchFamily="18" charset="0"/>
              </a:rPr>
              <a:t>(</a:t>
            </a:r>
            <a:r>
              <a:rPr lang="en-US" sz="2000" i="1" dirty="0">
                <a:solidFill>
                  <a:prstClr val="black"/>
                </a:solidFill>
                <a:cs typeface="Times New Roman" pitchFamily="18" charset="0"/>
              </a:rPr>
              <a:t>g</a:t>
            </a:r>
            <a:r>
              <a:rPr lang="en-US" sz="2000" dirty="0">
                <a:solidFill>
                  <a:prstClr val="black"/>
                </a:solidFill>
                <a:cs typeface="Times New Roman" pitchFamily="18" charset="0"/>
              </a:rPr>
              <a:t>)  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2000" dirty="0">
                <a:solidFill>
                  <a:prstClr val="black"/>
                </a:solidFill>
                <a:cs typeface="Times New Roman" pitchFamily="18" charset="0"/>
              </a:rPr>
              <a:t>     2NH</a:t>
            </a:r>
            <a:r>
              <a:rPr lang="en-US" sz="2000" baseline="-30000" dirty="0">
                <a:solidFill>
                  <a:prstClr val="black"/>
                </a:solidFill>
                <a:cs typeface="Times New Roman" pitchFamily="18" charset="0"/>
              </a:rPr>
              <a:t>3</a:t>
            </a:r>
            <a:r>
              <a:rPr lang="en-US" sz="2000" dirty="0">
                <a:solidFill>
                  <a:prstClr val="black"/>
                </a:solidFill>
                <a:cs typeface="Times New Roman" pitchFamily="18" charset="0"/>
              </a:rPr>
              <a:t>(</a:t>
            </a:r>
            <a:r>
              <a:rPr lang="en-US" sz="2000" i="1" dirty="0">
                <a:solidFill>
                  <a:prstClr val="black"/>
                </a:solidFill>
                <a:cs typeface="Times New Roman" pitchFamily="18" charset="0"/>
              </a:rPr>
              <a:t>g</a:t>
            </a:r>
            <a:r>
              <a:rPr lang="en-US" sz="2000" dirty="0">
                <a:solidFill>
                  <a:prstClr val="black"/>
                </a:solidFill>
                <a:cs typeface="Times New Roman" pitchFamily="18" charset="0"/>
              </a:rPr>
              <a:t>)</a:t>
            </a:r>
            <a:endParaRPr lang="en-US" sz="20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783244A-D5EF-2A19-FA9E-8147F413AECB}"/>
              </a:ext>
            </a:extLst>
          </p:cNvPr>
          <p:cNvSpPr txBox="1"/>
          <p:nvPr/>
        </p:nvSpPr>
        <p:spPr>
          <a:xfrm flipH="1">
            <a:off x="202470" y="30433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Limiting Reactants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9371CFF-5E96-09D2-C87E-EDCB2F95EEFE}"/>
              </a:ext>
            </a:extLst>
          </p:cNvPr>
          <p:cNvSpPr txBox="1"/>
          <p:nvPr/>
        </p:nvSpPr>
        <p:spPr>
          <a:xfrm>
            <a:off x="6232358" y="5707843"/>
            <a:ext cx="2935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FF"/>
                </a:solidFill>
                <a:latin typeface="Corbel" panose="020B0503020204020204" pitchFamily="34" charset="0"/>
              </a:rPr>
              <a:t>Nothing left over!</a:t>
            </a:r>
            <a:endParaRPr lang="fr-CA" sz="2800" b="1" dirty="0">
              <a:solidFill>
                <a:srgbClr val="FF00FF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14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4217" y="1035906"/>
            <a:ext cx="2524951" cy="17279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latin typeface="Corbel" panose="020B0503020204020204" pitchFamily="34" charset="0"/>
              </a:rPr>
              <a:t>1 sandwich =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2 slices of bread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3 slices of meat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1 slice of cheese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D90614FD-A63B-4511-998C-22EA4982CB7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 panose="020B0503020102020204"/>
              </a:rPr>
              <a:pPr defTabSz="457200">
                <a:defRPr/>
              </a:pPr>
              <a:t>22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 panose="020B0503020102020204"/>
            </a:endParaRPr>
          </a:p>
        </p:txBody>
      </p:sp>
      <p:pic>
        <p:nvPicPr>
          <p:cNvPr id="33794" name="Picture 2" descr="E:\Media\JPEG_Image_Library\chapter3\figure_03_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277" y="1035906"/>
            <a:ext cx="4483859" cy="524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8018462-5E1D-CF56-957D-CFE71E4FB0C5}"/>
              </a:ext>
            </a:extLst>
          </p:cNvPr>
          <p:cNvSpPr txBox="1"/>
          <p:nvPr/>
        </p:nvSpPr>
        <p:spPr>
          <a:xfrm flipH="1">
            <a:off x="374326" y="82484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Corbel" panose="020B0503020204020204" pitchFamily="34" charset="0"/>
              </a:rPr>
              <a:t>Limiting Reactants, </a:t>
            </a:r>
            <a:r>
              <a:rPr lang="en-US" sz="2400" b="1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7D1B8C6-01C9-C687-98AC-851F3958630D}"/>
              </a:ext>
            </a:extLst>
          </p:cNvPr>
          <p:cNvSpPr txBox="1">
            <a:spLocks/>
          </p:cNvSpPr>
          <p:nvPr/>
        </p:nvSpPr>
        <p:spPr>
          <a:xfrm>
            <a:off x="6391136" y="5139494"/>
            <a:ext cx="5207216" cy="584775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Tw Cen MT" panose="020B0602020104020603" pitchFamily="34" charset="0"/>
              <a:buNone/>
            </a:pPr>
            <a:r>
              <a:rPr lang="en-US" sz="2400" b="1" dirty="0">
                <a:solidFill>
                  <a:srgbClr val="FF00FF"/>
                </a:solidFill>
                <a:latin typeface="Corbel" panose="020B0503020204020204" pitchFamily="34" charset="0"/>
              </a:rPr>
              <a:t>Which ingredient will be used up first?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FF8768-84F3-CAC9-C590-BB77299F71A1}"/>
              </a:ext>
            </a:extLst>
          </p:cNvPr>
          <p:cNvSpPr txBox="1">
            <a:spLocks/>
          </p:cNvSpPr>
          <p:nvPr/>
        </p:nvSpPr>
        <p:spPr>
          <a:xfrm>
            <a:off x="7064217" y="3132521"/>
            <a:ext cx="2764921" cy="1727969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Tw Cen MT" panose="020B0602020104020603" pitchFamily="34" charset="0"/>
              <a:buNone/>
            </a:pPr>
            <a:r>
              <a:rPr lang="en-US" sz="2400" b="1" dirty="0">
                <a:latin typeface="Corbel" panose="020B0503020204020204" pitchFamily="34" charset="0"/>
              </a:rPr>
              <a:t>You have: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8 slices of bread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9 slices of meat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5 slices of cheese</a:t>
            </a:r>
          </a:p>
        </p:txBody>
      </p:sp>
    </p:spTree>
    <p:extLst>
      <p:ext uri="{BB962C8B-B14F-4D97-AF65-F5344CB8AC3E}">
        <p14:creationId xmlns:p14="http://schemas.microsoft.com/office/powerpoint/2010/main" val="20938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F888B2E-BE13-4FE3-9487-346CC0530A83}" type="slidenum">
              <a:rPr lang="en-CA">
                <a:solidFill>
                  <a:srgbClr val="191B0E"/>
                </a:solidFill>
                <a:latin typeface="Franklin Gothic Book" panose="020B0503020102020204"/>
              </a:rPr>
              <a:pPr defTabSz="457200">
                <a:defRPr/>
              </a:pPr>
              <a:t>23</a:t>
            </a:fld>
            <a:endParaRPr lang="en-CA">
              <a:solidFill>
                <a:srgbClr val="191B0E"/>
              </a:solidFill>
              <a:latin typeface="Franklin Gothic Book" panose="020B0503020102020204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984716" y="800251"/>
            <a:ext cx="4732165" cy="5191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>
              <a:buNone/>
              <a:defRPr/>
            </a:pP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N</a:t>
            </a:r>
            <a:r>
              <a:rPr lang="en-US" sz="2400" baseline="-30000" dirty="0">
                <a:solidFill>
                  <a:prstClr val="black"/>
                </a:solidFill>
                <a:cs typeface="Times New Roman" pitchFamily="18" charset="0"/>
              </a:rPr>
              <a:t>2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(</a:t>
            </a:r>
            <a:r>
              <a:rPr lang="en-US" sz="2400" i="1" dirty="0">
                <a:solidFill>
                  <a:prstClr val="black"/>
                </a:solidFill>
                <a:cs typeface="Times New Roman" pitchFamily="18" charset="0"/>
              </a:rPr>
              <a:t>g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)  +  3H</a:t>
            </a:r>
            <a:r>
              <a:rPr lang="en-US" sz="2400" baseline="-30000" dirty="0">
                <a:solidFill>
                  <a:prstClr val="black"/>
                </a:solidFill>
                <a:cs typeface="Times New Roman" pitchFamily="18" charset="0"/>
              </a:rPr>
              <a:t>2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(</a:t>
            </a:r>
            <a:r>
              <a:rPr lang="en-US" sz="2400" i="1" dirty="0">
                <a:solidFill>
                  <a:prstClr val="black"/>
                </a:solidFill>
                <a:cs typeface="Times New Roman" pitchFamily="18" charset="0"/>
              </a:rPr>
              <a:t>g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)    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    2NH</a:t>
            </a:r>
            <a:r>
              <a:rPr lang="en-US" sz="2400" baseline="-30000" dirty="0">
                <a:solidFill>
                  <a:prstClr val="black"/>
                </a:solidFill>
                <a:cs typeface="Times New Roman" pitchFamily="18" charset="0"/>
              </a:rPr>
              <a:t>3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(</a:t>
            </a:r>
            <a:r>
              <a:rPr lang="en-US" sz="2400" i="1" dirty="0">
                <a:solidFill>
                  <a:prstClr val="black"/>
                </a:solidFill>
                <a:cs typeface="Times New Roman" pitchFamily="18" charset="0"/>
              </a:rPr>
              <a:t>g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)</a:t>
            </a:r>
            <a:endParaRPr lang="en-US" sz="24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7" name="Picture 4" descr="09p2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716" y="1452356"/>
            <a:ext cx="4674235" cy="242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9622015" y="5783502"/>
            <a:ext cx="21889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2400" b="1" dirty="0">
                <a:solidFill>
                  <a:srgbClr val="FF0000"/>
                </a:solidFill>
                <a:latin typeface="Corbel" panose="020B0503020204020204" pitchFamily="34" charset="0"/>
                <a:cs typeface="Arial" pitchFamily="34" charset="0"/>
              </a:rPr>
              <a:t>Nitrogen (N</a:t>
            </a:r>
            <a:r>
              <a:rPr lang="en-US" sz="2400" b="1" baseline="-25000" dirty="0">
                <a:solidFill>
                  <a:srgbClr val="FF0000"/>
                </a:solidFill>
                <a:latin typeface="Corbel" panose="020B0503020204020204" pitchFamily="34" charset="0"/>
                <a:cs typeface="Arial" pitchFamily="34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Corbel" panose="020B0503020204020204" pitchFamily="34" charset="0"/>
                <a:cs typeface="Arial" pitchFamily="34" charset="0"/>
              </a:rPr>
              <a:t>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D90F74B-1849-9857-D2EB-38626A551D8F}"/>
              </a:ext>
            </a:extLst>
          </p:cNvPr>
          <p:cNvSpPr txBox="1"/>
          <p:nvPr/>
        </p:nvSpPr>
        <p:spPr>
          <a:xfrm flipH="1">
            <a:off x="374326" y="82484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Limiting Reactants, </a:t>
            </a:r>
            <a:r>
              <a:rPr lang="en-US" sz="24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0948C22D-393F-FBE2-2AAD-33DB7DADF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80" y="4007160"/>
            <a:ext cx="11680920" cy="123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457200" indent="-4572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Corbel" panose="020B0503020204020204" pitchFamily="34" charset="0"/>
              </a:rPr>
              <a:t>Limiting Reactant</a:t>
            </a:r>
            <a:r>
              <a:rPr lang="en-US" altLang="en-US" sz="2400" dirty="0">
                <a:latin typeface="Corbel" panose="020B0503020204020204" pitchFamily="34" charset="0"/>
              </a:rPr>
              <a:t>: </a:t>
            </a:r>
          </a:p>
          <a:p>
            <a:pPr marL="1200150" lvl="1" indent="-4572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Corbel" panose="020B0503020204020204" pitchFamily="34" charset="0"/>
              </a:rPr>
              <a:t>Consumed first and completely.</a:t>
            </a:r>
          </a:p>
          <a:p>
            <a:pPr marL="1200150" lvl="1" indent="-4572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Corbel" panose="020B0503020204020204" pitchFamily="34" charset="0"/>
              </a:rPr>
              <a:t>Limits the extent of a reaction – meaning, it limits the amount of product formed.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EC6EDC4F-2972-F26F-067B-BC556A98C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80" y="5434659"/>
            <a:ext cx="8910231" cy="840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457200" indent="-4572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Corbel" panose="020B0503020204020204" pitchFamily="34" charset="0"/>
              </a:rPr>
              <a:t>Excess Reactant</a:t>
            </a:r>
            <a:r>
              <a:rPr lang="en-US" altLang="en-US" sz="2400" dirty="0">
                <a:latin typeface="Corbel" panose="020B0503020204020204" pitchFamily="34" charset="0"/>
              </a:rPr>
              <a:t>: </a:t>
            </a:r>
          </a:p>
          <a:p>
            <a:pPr marL="1200150" lvl="1" indent="-4572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Corbel" panose="020B0503020204020204" pitchFamily="34" charset="0"/>
              </a:rPr>
              <a:t>Any other reactant not used up completely after a reaction.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E925CC-693A-9834-0339-54B7C7C597CA}"/>
              </a:ext>
            </a:extLst>
          </p:cNvPr>
          <p:cNvSpPr/>
          <p:nvPr/>
        </p:nvSpPr>
        <p:spPr>
          <a:xfrm>
            <a:off x="9496556" y="4078630"/>
            <a:ext cx="2140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2400" b="1" dirty="0">
                <a:solidFill>
                  <a:srgbClr val="FF0000"/>
                </a:solidFill>
                <a:latin typeface="Corbel" panose="020B0503020204020204" pitchFamily="34" charset="0"/>
                <a:cs typeface="Arial" pitchFamily="34" charset="0"/>
              </a:rPr>
              <a:t>Hydrogen (H</a:t>
            </a:r>
            <a:r>
              <a:rPr lang="en-US" sz="2400" b="1" baseline="-25000" dirty="0">
                <a:solidFill>
                  <a:srgbClr val="FF0000"/>
                </a:solidFill>
                <a:latin typeface="Corbel" panose="020B0503020204020204" pitchFamily="34" charset="0"/>
                <a:cs typeface="Arial" pitchFamily="34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Corbel" panose="020B0503020204020204" pitchFamily="34" charset="0"/>
                <a:cs typeface="Arial" pitchFamily="34" charset="0"/>
              </a:rPr>
              <a:t>)</a:t>
            </a:r>
          </a:p>
        </p:txBody>
      </p:sp>
      <p:sp>
        <p:nvSpPr>
          <p:cNvPr id="10" name="Flèche : gauche 9">
            <a:extLst>
              <a:ext uri="{FF2B5EF4-FFF2-40B4-BE49-F238E27FC236}">
                <a16:creationId xmlns:a16="http://schemas.microsoft.com/office/drawing/2014/main" id="{57B720ED-4FAF-9016-0285-7820BB451619}"/>
              </a:ext>
            </a:extLst>
          </p:cNvPr>
          <p:cNvSpPr/>
          <p:nvPr/>
        </p:nvSpPr>
        <p:spPr>
          <a:xfrm>
            <a:off x="8658951" y="2288835"/>
            <a:ext cx="1203158" cy="307484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45E3567-20BE-0A14-5955-6BE21B3FCB4C}"/>
              </a:ext>
            </a:extLst>
          </p:cNvPr>
          <p:cNvSpPr txBox="1"/>
          <p:nvPr/>
        </p:nvSpPr>
        <p:spPr>
          <a:xfrm>
            <a:off x="9986270" y="2257911"/>
            <a:ext cx="182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is left over?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1350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0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115" y="1732322"/>
            <a:ext cx="11208274" cy="3743192"/>
          </a:xfrm>
        </p:spPr>
        <p:txBody>
          <a:bodyPr>
            <a:noAutofit/>
          </a:bodyPr>
          <a:lstStyle/>
          <a:p>
            <a:pPr marL="533400" indent="-5334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orbel" panose="020B0503020204020204" pitchFamily="34" charset="0"/>
              </a:rPr>
              <a:t>Write and balance the equation for the reaction.</a:t>
            </a:r>
          </a:p>
          <a:p>
            <a:pPr marL="533400" indent="-5334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orbel" panose="020B0503020204020204" pitchFamily="34" charset="0"/>
              </a:rPr>
              <a:t>Convert known masses of reactants to moles.</a:t>
            </a:r>
          </a:p>
          <a:p>
            <a:pPr marL="533400" indent="-5334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orbel" panose="020B0503020204020204" pitchFamily="34" charset="0"/>
              </a:rPr>
              <a:t>Using the numbers of moles of reactants and the appropriate mole ratios, </a:t>
            </a:r>
            <a:r>
              <a:rPr lang="en-US" sz="2400" dirty="0">
                <a:solidFill>
                  <a:srgbClr val="0070C0"/>
                </a:solidFill>
                <a:latin typeface="Corbel" panose="020B0503020204020204" pitchFamily="34" charset="0"/>
              </a:rPr>
              <a:t>determine which reactant is limiting</a:t>
            </a:r>
            <a:r>
              <a:rPr lang="en-US" sz="2400" dirty="0">
                <a:latin typeface="Corbel" panose="020B0503020204020204" pitchFamily="34" charset="0"/>
              </a:rPr>
              <a:t>.</a:t>
            </a:r>
          </a:p>
          <a:p>
            <a:pPr marL="533400" indent="-5334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orbel" panose="020B0503020204020204" pitchFamily="34" charset="0"/>
              </a:rPr>
              <a:t>Using the amount of the limiting reactant and the appropriate mole ratios, compute the number of moles of the desired product.</a:t>
            </a:r>
          </a:p>
          <a:p>
            <a:pPr marL="533400" indent="-5334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orbel" panose="020B0503020204020204" pitchFamily="34" charset="0"/>
              </a:rPr>
              <a:t>Convert from moles of product to grams of product, using the molar mass (if this is required by the problem).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F888B2E-BE13-4FE3-9487-346CC0530A83}" type="slidenum">
              <a:rPr lang="en-CA">
                <a:solidFill>
                  <a:srgbClr val="191B0E"/>
                </a:solidFill>
                <a:latin typeface="Franklin Gothic Book" panose="020B0503020102020204"/>
              </a:rPr>
              <a:pPr defTabSz="457200">
                <a:defRPr/>
              </a:pPr>
              <a:t>24</a:t>
            </a:fld>
            <a:endParaRPr lang="en-CA">
              <a:solidFill>
                <a:srgbClr val="191B0E"/>
              </a:solidFill>
              <a:latin typeface="Franklin Gothic Book" panose="020B0503020102020204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F18142F-4DC3-317F-9734-C6182D397EB5}"/>
              </a:ext>
            </a:extLst>
          </p:cNvPr>
          <p:cNvSpPr txBox="1"/>
          <p:nvPr/>
        </p:nvSpPr>
        <p:spPr>
          <a:xfrm flipH="1">
            <a:off x="898307" y="955786"/>
            <a:ext cx="9755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orbel" panose="020B0503020204020204" pitchFamily="34" charset="0"/>
              </a:rPr>
              <a:t>Solving Stoichiometry Problems Involving Limiting Reactants</a:t>
            </a:r>
            <a:endParaRPr lang="fr-CA" sz="28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28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3804685" y="1780324"/>
            <a:ext cx="4117976" cy="482601"/>
            <a:chOff x="1808" y="2011"/>
            <a:chExt cx="2594" cy="304"/>
          </a:xfrm>
        </p:grpSpPr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1808" y="2024"/>
              <a:ext cx="1391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r"/>
              <a:r>
                <a:rPr lang="en-US" altLang="en-US" sz="2400" dirty="0">
                  <a:latin typeface="Corbel" panose="020B0503020204020204" pitchFamily="34" charset="0"/>
                </a:rPr>
                <a:t>Li</a:t>
              </a:r>
              <a:r>
                <a:rPr lang="en-US" altLang="en-US" sz="2400" baseline="-25000" dirty="0">
                  <a:latin typeface="Corbel" panose="020B0503020204020204" pitchFamily="34" charset="0"/>
                </a:rPr>
                <a:t>2</a:t>
              </a:r>
              <a:r>
                <a:rPr lang="en-US" altLang="en-US" sz="2400" dirty="0">
                  <a:latin typeface="Corbel" panose="020B0503020204020204" pitchFamily="34" charset="0"/>
                </a:rPr>
                <a:t>O(</a:t>
              </a:r>
              <a:r>
                <a:rPr lang="en-US" altLang="en-US" sz="2400" i="1" dirty="0">
                  <a:latin typeface="Corbel" panose="020B0503020204020204" pitchFamily="34" charset="0"/>
                </a:rPr>
                <a:t>s</a:t>
              </a:r>
              <a:r>
                <a:rPr lang="en-US" altLang="en-US" sz="2400" dirty="0">
                  <a:latin typeface="Corbel" panose="020B0503020204020204" pitchFamily="34" charset="0"/>
                </a:rPr>
                <a:t>) + H</a:t>
              </a:r>
              <a:r>
                <a:rPr lang="en-US" altLang="en-US" sz="2400" baseline="-25000" dirty="0">
                  <a:latin typeface="Corbel" panose="020B0503020204020204" pitchFamily="34" charset="0"/>
                </a:rPr>
                <a:t>2</a:t>
              </a:r>
              <a:r>
                <a:rPr lang="en-US" altLang="en-US" sz="2400" dirty="0">
                  <a:latin typeface="Corbel" panose="020B0503020204020204" pitchFamily="34" charset="0"/>
                </a:rPr>
                <a:t>O(</a:t>
              </a:r>
              <a:r>
                <a:rPr lang="en-US" altLang="en-US" sz="2400" i="1" dirty="0">
                  <a:latin typeface="Corbel" panose="020B0503020204020204" pitchFamily="34" charset="0"/>
                </a:rPr>
                <a:t>g</a:t>
              </a:r>
              <a:r>
                <a:rPr lang="en-US" altLang="en-US" sz="2400" dirty="0">
                  <a:latin typeface="Corbel" panose="020B0503020204020204" pitchFamily="34" charset="0"/>
                </a:rPr>
                <a:t>)</a:t>
              </a:r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3243" y="2184"/>
              <a:ext cx="288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3575" y="2011"/>
              <a:ext cx="82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altLang="en-US" sz="2400" dirty="0">
                  <a:latin typeface="Corbel" panose="020B0503020204020204" pitchFamily="34" charset="0"/>
                </a:rPr>
                <a:t>2LiOH(</a:t>
              </a:r>
              <a:r>
                <a:rPr lang="en-US" altLang="en-US" sz="2400" i="1" dirty="0">
                  <a:latin typeface="Corbel" panose="020B0503020204020204" pitchFamily="34" charset="0"/>
                </a:rPr>
                <a:t>s</a:t>
              </a:r>
              <a:r>
                <a:rPr lang="en-US" altLang="en-US" sz="2400" dirty="0">
                  <a:latin typeface="Corbel" panose="020B0503020204020204" pitchFamily="34" charset="0"/>
                </a:rPr>
                <a:t>)</a:t>
              </a:r>
            </a:p>
          </p:txBody>
        </p:sp>
      </p:grp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892629" y="773842"/>
            <a:ext cx="110653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b="1" dirty="0">
                <a:latin typeface="Corbel" panose="020B0503020204020204" pitchFamily="34" charset="0"/>
              </a:rPr>
              <a:t>Question: </a:t>
            </a:r>
            <a:r>
              <a:rPr lang="en-US" altLang="en-US" sz="2400" dirty="0">
                <a:latin typeface="Corbel" panose="020B0503020204020204" pitchFamily="34" charset="0"/>
              </a:rPr>
              <a:t>Lithium oxide is used aboard the space shuttle to remove water from the air supply according to the following balanced equation.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339114" y="2577528"/>
            <a:ext cx="8728604" cy="2251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latin typeface="Corbel" panose="020B0503020204020204" pitchFamily="34" charset="0"/>
              </a:rPr>
              <a:t>If 80.0 g of water is to be removed and 65.0 g of Li</a:t>
            </a:r>
            <a:r>
              <a:rPr lang="en-US" altLang="en-US" sz="2400" b="1" baseline="-25000" dirty="0">
                <a:latin typeface="Corbel" panose="020B0503020204020204" pitchFamily="34" charset="0"/>
              </a:rPr>
              <a:t>2</a:t>
            </a:r>
            <a:r>
              <a:rPr lang="en-US" altLang="en-US" sz="2400" b="1" dirty="0">
                <a:latin typeface="Corbel" panose="020B0503020204020204" pitchFamily="34" charset="0"/>
              </a:rPr>
              <a:t>O is available, </a:t>
            </a:r>
          </a:p>
          <a:p>
            <a:pPr marL="457200" lvl="1" indent="-457200">
              <a:lnSpc>
                <a:spcPct val="150000"/>
              </a:lnSpc>
              <a:buAutoNum type="alphaLcParenBoth"/>
            </a:pPr>
            <a:r>
              <a:rPr lang="en-US" altLang="en-US" sz="2400" dirty="0">
                <a:latin typeface="Corbel" panose="020B0503020204020204" pitchFamily="34" charset="0"/>
              </a:rPr>
              <a:t>Determine which reactant is limiting.</a:t>
            </a:r>
          </a:p>
          <a:p>
            <a:pPr marL="457200" indent="-457200">
              <a:lnSpc>
                <a:spcPct val="150000"/>
              </a:lnSpc>
              <a:buAutoNum type="alphaLcParenBoth"/>
            </a:pPr>
            <a:r>
              <a:rPr lang="en-US" altLang="en-US" sz="2400" dirty="0">
                <a:latin typeface="Corbel" panose="020B0503020204020204" pitchFamily="34" charset="0"/>
              </a:rPr>
              <a:t>How many grams of excess reactant remain? </a:t>
            </a:r>
          </a:p>
          <a:p>
            <a:pPr marL="457200" indent="-457200">
              <a:lnSpc>
                <a:spcPct val="150000"/>
              </a:lnSpc>
              <a:buAutoNum type="alphaLcParenBoth"/>
            </a:pPr>
            <a:r>
              <a:rPr lang="en-US" altLang="en-US" sz="2400" dirty="0">
                <a:latin typeface="Corbel" panose="020B0503020204020204" pitchFamily="34" charset="0"/>
              </a:rPr>
              <a:t>How many grams of </a:t>
            </a:r>
            <a:r>
              <a:rPr lang="en-US" altLang="en-US" sz="2400" dirty="0" err="1">
                <a:latin typeface="Corbel" panose="020B0503020204020204" pitchFamily="34" charset="0"/>
              </a:rPr>
              <a:t>LiOH</a:t>
            </a:r>
            <a:r>
              <a:rPr lang="en-US" altLang="en-US" sz="2400" dirty="0">
                <a:latin typeface="Corbel" panose="020B0503020204020204" pitchFamily="34" charset="0"/>
              </a:rPr>
              <a:t> are produced?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26723" y="630761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61ED59C-5589-4B76-8152-74413BC703F6}" type="slidenum">
              <a:rPr lang="en-CA" smtClean="0"/>
              <a:t>25</a:t>
            </a:fld>
            <a:endParaRPr lang="en-CA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FC0147C1-0D2F-FD61-CA28-779DBE821F8B}"/>
              </a:ext>
            </a:extLst>
          </p:cNvPr>
          <p:cNvSpPr/>
          <p:nvPr/>
        </p:nvSpPr>
        <p:spPr>
          <a:xfrm>
            <a:off x="10374364" y="5770360"/>
            <a:ext cx="1152000" cy="50400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DE65FDA-A82D-BB7C-029A-2CD8727F34B4}"/>
              </a:ext>
            </a:extLst>
          </p:cNvPr>
          <p:cNvSpPr txBox="1"/>
          <p:nvPr/>
        </p:nvSpPr>
        <p:spPr>
          <a:xfrm flipH="1">
            <a:off x="304923" y="131757"/>
            <a:ext cx="11653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orbel" panose="020B0503020204020204" pitchFamily="34" charset="0"/>
              </a:rPr>
              <a:t>Solving Stoichiometry Problems Involving Limiting Reactants, </a:t>
            </a:r>
            <a:r>
              <a:rPr lang="en-US" sz="24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r>
              <a:rPr lang="en-US" sz="2800" b="1" dirty="0">
                <a:solidFill>
                  <a:srgbClr val="0070C0"/>
                </a:solidFill>
                <a:latin typeface="Corbel" panose="020B0503020204020204" pitchFamily="34" charset="0"/>
              </a:rPr>
              <a:t>  </a:t>
            </a:r>
            <a:endParaRPr lang="fr-CA" sz="28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7348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3299862" y="1727380"/>
            <a:ext cx="4259263" cy="487363"/>
            <a:chOff x="1784" y="2008"/>
            <a:chExt cx="2683" cy="307"/>
          </a:xfrm>
        </p:grpSpPr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1784" y="2024"/>
              <a:ext cx="1411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r"/>
              <a:r>
                <a:rPr lang="en-US" altLang="en-US" sz="2400" dirty="0">
                  <a:latin typeface="Corbel" panose="020B0503020204020204" pitchFamily="34" charset="0"/>
                </a:rPr>
                <a:t>Li</a:t>
              </a:r>
              <a:r>
                <a:rPr lang="en-US" altLang="en-US" sz="2400" baseline="-25000" dirty="0">
                  <a:latin typeface="Corbel" panose="020B0503020204020204" pitchFamily="34" charset="0"/>
                </a:rPr>
                <a:t>2</a:t>
              </a:r>
              <a:r>
                <a:rPr lang="en-US" altLang="en-US" sz="2400" dirty="0">
                  <a:latin typeface="Corbel" panose="020B0503020204020204" pitchFamily="34" charset="0"/>
                </a:rPr>
                <a:t>O(</a:t>
              </a:r>
              <a:r>
                <a:rPr lang="en-US" altLang="en-US" sz="2400" i="1" dirty="0">
                  <a:latin typeface="Corbel" panose="020B0503020204020204" pitchFamily="34" charset="0"/>
                </a:rPr>
                <a:t>s</a:t>
              </a:r>
              <a:r>
                <a:rPr lang="en-US" altLang="en-US" sz="2400" dirty="0">
                  <a:latin typeface="Corbel" panose="020B0503020204020204" pitchFamily="34" charset="0"/>
                </a:rPr>
                <a:t>) + H</a:t>
              </a:r>
              <a:r>
                <a:rPr lang="en-US" altLang="en-US" sz="2400" baseline="-25000" dirty="0">
                  <a:latin typeface="Corbel" panose="020B0503020204020204" pitchFamily="34" charset="0"/>
                </a:rPr>
                <a:t>2</a:t>
              </a:r>
              <a:r>
                <a:rPr lang="en-US" altLang="en-US" sz="2400" dirty="0">
                  <a:latin typeface="Corbel" panose="020B0503020204020204" pitchFamily="34" charset="0"/>
                </a:rPr>
                <a:t>O(</a:t>
              </a:r>
              <a:r>
                <a:rPr lang="en-US" altLang="en-US" sz="2400" i="1" dirty="0">
                  <a:latin typeface="Corbel" panose="020B0503020204020204" pitchFamily="34" charset="0"/>
                </a:rPr>
                <a:t>g</a:t>
              </a:r>
              <a:r>
                <a:rPr lang="en-US" altLang="en-US" sz="2400" dirty="0">
                  <a:latin typeface="Corbel" panose="020B0503020204020204" pitchFamily="34" charset="0"/>
                </a:rPr>
                <a:t>)</a:t>
              </a:r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3243" y="2184"/>
              <a:ext cx="288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2400">
                <a:latin typeface="Corbel" panose="020B0503020204020204" pitchFamily="34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3640" y="2008"/>
              <a:ext cx="82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altLang="en-US" sz="2400" dirty="0">
                  <a:latin typeface="Corbel" panose="020B0503020204020204" pitchFamily="34" charset="0"/>
                </a:rPr>
                <a:t>2LiOH(</a:t>
              </a:r>
              <a:r>
                <a:rPr lang="en-US" altLang="en-US" sz="2400" i="1" dirty="0">
                  <a:latin typeface="Corbel" panose="020B0503020204020204" pitchFamily="34" charset="0"/>
                </a:rPr>
                <a:t>s</a:t>
              </a:r>
              <a:r>
                <a:rPr lang="en-US" altLang="en-US" sz="2400" dirty="0">
                  <a:latin typeface="Corbel" panose="020B0503020204020204" pitchFamily="34" charset="0"/>
                </a:rPr>
                <a:t>)</a:t>
              </a:r>
            </a:p>
          </p:txBody>
        </p:sp>
      </p:grp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045904" y="3948351"/>
            <a:ext cx="15763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65.0 g Li</a:t>
            </a:r>
            <a:r>
              <a:rPr lang="en-US" altLang="en-US" sz="2400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O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3040115" y="4145326"/>
            <a:ext cx="15937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29.9 g Li</a:t>
            </a:r>
            <a:r>
              <a:rPr lang="en-US" altLang="en-US" sz="2400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O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3089800" y="3741268"/>
            <a:ext cx="14959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1 mol Li</a:t>
            </a:r>
            <a:r>
              <a:rPr lang="en-US" altLang="en-US" sz="2400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O</a:t>
            </a:r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3031560" y="4145326"/>
            <a:ext cx="1554163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000">
              <a:latin typeface="+mn-lt"/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4605226" y="5489104"/>
            <a:ext cx="23070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=    </a:t>
            </a:r>
            <a:r>
              <a:rPr lang="en-US" altLang="en-US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4.44</a:t>
            </a:r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 mol H</a:t>
            </a:r>
            <a:r>
              <a:rPr lang="en-US" altLang="en-US" sz="2400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O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1087981" y="5555249"/>
            <a:ext cx="15616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80.0 g H</a:t>
            </a:r>
            <a:r>
              <a:rPr lang="en-US" altLang="en-US" sz="2400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O</a:t>
            </a: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3006391" y="5728474"/>
            <a:ext cx="15408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18.0 g H</a:t>
            </a:r>
            <a:r>
              <a:rPr lang="en-US" altLang="en-US" sz="2400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O</a:t>
            </a: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3042459" y="5301949"/>
            <a:ext cx="14686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1 mol H</a:t>
            </a:r>
            <a:r>
              <a:rPr lang="en-US" altLang="en-US" sz="2400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O</a:t>
            </a: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3006391" y="5728474"/>
            <a:ext cx="1554163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200">
              <a:latin typeface="+mn-lt"/>
            </a:endParaRP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4547199" y="3869402"/>
            <a:ext cx="2897646" cy="46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 =    </a:t>
            </a:r>
            <a:r>
              <a:rPr lang="en-US" altLang="en-US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2.17</a:t>
            </a:r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 mol Li</a:t>
            </a:r>
            <a:r>
              <a:rPr lang="en-US" altLang="en-US" sz="2400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O</a:t>
            </a:r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717585" y="4934457"/>
            <a:ext cx="45897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How many moles in 80.0 g H</a:t>
            </a:r>
            <a:r>
              <a:rPr lang="en-US" altLang="en-US" sz="2400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O?</a:t>
            </a: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722212" y="3351309"/>
            <a:ext cx="46044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How many moles in 65.0 g Li</a:t>
            </a:r>
            <a:r>
              <a:rPr lang="en-US" altLang="en-US" sz="2400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O?</a:t>
            </a:r>
          </a:p>
        </p:txBody>
      </p:sp>
      <p:sp>
        <p:nvSpPr>
          <p:cNvPr id="23" name="AutoShape 23"/>
          <p:cNvSpPr>
            <a:spLocks noChangeArrowheads="1"/>
          </p:cNvSpPr>
          <p:nvPr/>
        </p:nvSpPr>
        <p:spPr bwMode="auto">
          <a:xfrm>
            <a:off x="4956879" y="3823278"/>
            <a:ext cx="1963424" cy="510778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2643400" y="5528419"/>
            <a:ext cx="37221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200" dirty="0">
                <a:solidFill>
                  <a:srgbClr val="FF0000"/>
                </a:solidFill>
                <a:latin typeface="+mn-lt"/>
              </a:rPr>
              <a:t>×</a:t>
            </a:r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2640226" y="3972100"/>
            <a:ext cx="37221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200" dirty="0">
                <a:solidFill>
                  <a:srgbClr val="FF0000"/>
                </a:solidFill>
                <a:latin typeface="+mn-lt"/>
              </a:rPr>
              <a:t>×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26723" y="630761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61ED59C-5589-4B76-8152-74413BC703F6}" type="slidenum">
              <a:rPr lang="en-CA" smtClean="0"/>
              <a:t>26</a:t>
            </a:fld>
            <a:endParaRPr lang="en-CA" dirty="0"/>
          </a:p>
        </p:txBody>
      </p:sp>
      <p:sp>
        <p:nvSpPr>
          <p:cNvPr id="31" name="AutoShape 23"/>
          <p:cNvSpPr>
            <a:spLocks noChangeArrowheads="1"/>
          </p:cNvSpPr>
          <p:nvPr/>
        </p:nvSpPr>
        <p:spPr bwMode="auto">
          <a:xfrm>
            <a:off x="5010865" y="5448528"/>
            <a:ext cx="1897570" cy="510778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29" name="Rectangle 8">
            <a:extLst>
              <a:ext uri="{FF2B5EF4-FFF2-40B4-BE49-F238E27FC236}">
                <a16:creationId xmlns:a16="http://schemas.microsoft.com/office/drawing/2014/main" id="{1AA12998-10DF-4748-984B-BDF198BDF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699" y="605107"/>
            <a:ext cx="10891155" cy="1143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>
                <a:latin typeface="Corbel" panose="020B0503020204020204" pitchFamily="34" charset="0"/>
              </a:rPr>
              <a:t>If 80.0 g of water is to be removed and 65.0 g of Li</a:t>
            </a:r>
            <a:r>
              <a:rPr lang="en-US" altLang="en-US" sz="2400" baseline="-25000" dirty="0"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latin typeface="Corbel" panose="020B0503020204020204" pitchFamily="34" charset="0"/>
              </a:rPr>
              <a:t>O is available, determine:</a:t>
            </a:r>
          </a:p>
          <a:p>
            <a:pPr marL="457200" indent="-457200">
              <a:lnSpc>
                <a:spcPct val="150000"/>
              </a:lnSpc>
              <a:buAutoNum type="alphaLcParenBoth"/>
            </a:pPr>
            <a:r>
              <a:rPr lang="en-US" altLang="en-US" sz="2400" b="1" dirty="0">
                <a:highlight>
                  <a:srgbClr val="FFFF00"/>
                </a:highlight>
                <a:latin typeface="Corbel" panose="020B0503020204020204" pitchFamily="34" charset="0"/>
              </a:rPr>
              <a:t>Which reactant is limiting?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1EEAD0-C34A-4BDA-BB1B-77B0799838FD}"/>
              </a:ext>
            </a:extLst>
          </p:cNvPr>
          <p:cNvSpPr txBox="1"/>
          <p:nvPr/>
        </p:nvSpPr>
        <p:spPr>
          <a:xfrm>
            <a:off x="1654571" y="2086726"/>
            <a:ext cx="6112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FF0000"/>
                </a:solidFill>
                <a:latin typeface="Corbel" panose="020B0503020204020204" pitchFamily="34" charset="0"/>
              </a:rPr>
              <a:t>mole ratio:           1         :      1            :         	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192316-93EF-4E06-9815-CD6CE178E1D6}"/>
              </a:ext>
            </a:extLst>
          </p:cNvPr>
          <p:cNvSpPr txBox="1"/>
          <p:nvPr/>
        </p:nvSpPr>
        <p:spPr>
          <a:xfrm>
            <a:off x="722211" y="2776202"/>
            <a:ext cx="51553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Convert mass of reactants to moles.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5C71998-CF58-9270-2F77-34C28BF6023A}"/>
              </a:ext>
            </a:extLst>
          </p:cNvPr>
          <p:cNvSpPr txBox="1"/>
          <p:nvPr/>
        </p:nvSpPr>
        <p:spPr>
          <a:xfrm flipH="1">
            <a:off x="304923" y="131757"/>
            <a:ext cx="11653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orbel" panose="020B0503020204020204" pitchFamily="34" charset="0"/>
              </a:rPr>
              <a:t>Solving Stoichiometry Problems Involving Limiting Reactants, </a:t>
            </a:r>
            <a:r>
              <a:rPr lang="en-US" sz="24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r>
              <a:rPr lang="en-US" sz="2800" b="1" dirty="0">
                <a:solidFill>
                  <a:srgbClr val="0070C0"/>
                </a:solidFill>
                <a:latin typeface="Corbel" panose="020B0503020204020204" pitchFamily="34" charset="0"/>
              </a:rPr>
              <a:t>  </a:t>
            </a:r>
            <a:endParaRPr lang="fr-CA" sz="28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07DAFCCF-6DA3-2338-35CA-BB1F7F6F77B0}"/>
              </a:ext>
            </a:extLst>
          </p:cNvPr>
          <p:cNvSpPr txBox="1">
            <a:spLocks/>
          </p:cNvSpPr>
          <p:nvPr/>
        </p:nvSpPr>
        <p:spPr>
          <a:xfrm>
            <a:off x="7134726" y="4078667"/>
            <a:ext cx="3023210" cy="5539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56032" marR="0" lvl="0" indent="-154432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841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27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-29718">
              <a:buNone/>
            </a:pPr>
            <a:r>
              <a:rPr lang="en-US" sz="2400" dirty="0">
                <a:solidFill>
                  <a:srgbClr val="FF00FF"/>
                </a:solidFill>
                <a:latin typeface="Corbel" panose="020B0503020204020204" pitchFamily="34" charset="0"/>
              </a:rPr>
              <a:t>(1) Compare reactants</a:t>
            </a:r>
            <a:endParaRPr lang="en-CA" sz="24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25" name="Flèche : gauche 24">
            <a:extLst>
              <a:ext uri="{FF2B5EF4-FFF2-40B4-BE49-F238E27FC236}">
                <a16:creationId xmlns:a16="http://schemas.microsoft.com/office/drawing/2014/main" id="{8C712F87-2A6B-C3C3-6CEB-B8BC4D324DEC}"/>
              </a:ext>
            </a:extLst>
          </p:cNvPr>
          <p:cNvSpPr/>
          <p:nvPr/>
        </p:nvSpPr>
        <p:spPr>
          <a:xfrm rot="10800000">
            <a:off x="10670339" y="4127099"/>
            <a:ext cx="731520" cy="45710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57374860-E2BD-CE2A-CEF8-92492B79739E}"/>
              </a:ext>
            </a:extLst>
          </p:cNvPr>
          <p:cNvSpPr txBox="1">
            <a:spLocks/>
          </p:cNvSpPr>
          <p:nvPr/>
        </p:nvSpPr>
        <p:spPr>
          <a:xfrm>
            <a:off x="7134726" y="4973347"/>
            <a:ext cx="5057274" cy="5539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56032" marR="0" lvl="0" indent="-154432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841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27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-29718">
              <a:buNone/>
            </a:pPr>
            <a:r>
              <a:rPr lang="en-US" sz="2400" dirty="0">
                <a:solidFill>
                  <a:srgbClr val="FF00FF"/>
                </a:solidFill>
                <a:latin typeface="Corbel" panose="020B0503020204020204" pitchFamily="34" charset="0"/>
              </a:rPr>
              <a:t>(2) Amount of product given reactants</a:t>
            </a:r>
            <a:endParaRPr lang="en-CA" sz="24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43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 animBg="1"/>
      <p:bldP spid="15" grpId="0"/>
      <p:bldP spid="16" grpId="0"/>
      <p:bldP spid="17" grpId="0"/>
      <p:bldP spid="18" grpId="0"/>
      <p:bldP spid="19" grpId="0" animBg="1"/>
      <p:bldP spid="20" grpId="0"/>
      <p:bldP spid="21" grpId="0"/>
      <p:bldP spid="22" grpId="0"/>
      <p:bldP spid="23" grpId="0" animBg="1"/>
      <p:bldP spid="26" grpId="0"/>
      <p:bldP spid="27" grpId="0"/>
      <p:bldP spid="31" grpId="0" animBg="1"/>
      <p:bldP spid="34" grpId="0"/>
      <p:bldP spid="36" grpId="0"/>
      <p:bldP spid="24" grpId="0" animBg="1"/>
      <p:bldP spid="25" grpId="0" animBg="1"/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3974735" y="1656117"/>
            <a:ext cx="4179888" cy="487363"/>
            <a:chOff x="1784" y="2008"/>
            <a:chExt cx="2633" cy="307"/>
          </a:xfrm>
        </p:grpSpPr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1784" y="2024"/>
              <a:ext cx="1411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r"/>
              <a:r>
                <a:rPr lang="en-US" altLang="en-US" sz="2400" dirty="0">
                  <a:latin typeface="+mn-lt"/>
                </a:rPr>
                <a:t>Li</a:t>
              </a:r>
              <a:r>
                <a:rPr lang="en-US" altLang="en-US" sz="2400" baseline="-25000" dirty="0">
                  <a:latin typeface="+mn-lt"/>
                </a:rPr>
                <a:t>2</a:t>
              </a:r>
              <a:r>
                <a:rPr lang="en-US" altLang="en-US" sz="2400" dirty="0">
                  <a:latin typeface="+mn-lt"/>
                </a:rPr>
                <a:t>O(</a:t>
              </a:r>
              <a:r>
                <a:rPr lang="en-US" altLang="en-US" sz="2400" i="1" dirty="0">
                  <a:latin typeface="+mn-lt"/>
                </a:rPr>
                <a:t>s</a:t>
              </a:r>
              <a:r>
                <a:rPr lang="en-US" altLang="en-US" sz="2400" dirty="0">
                  <a:latin typeface="+mn-lt"/>
                </a:rPr>
                <a:t>) + H</a:t>
              </a:r>
              <a:r>
                <a:rPr lang="en-US" altLang="en-US" sz="2400" baseline="-25000" dirty="0">
                  <a:latin typeface="+mn-lt"/>
                </a:rPr>
                <a:t>2</a:t>
              </a:r>
              <a:r>
                <a:rPr lang="en-US" altLang="en-US" sz="2400" dirty="0">
                  <a:latin typeface="+mn-lt"/>
                </a:rPr>
                <a:t>O(</a:t>
              </a:r>
              <a:r>
                <a:rPr lang="en-US" altLang="en-US" sz="2400" i="1" dirty="0">
                  <a:latin typeface="+mn-lt"/>
                </a:rPr>
                <a:t>g</a:t>
              </a:r>
              <a:r>
                <a:rPr lang="en-US" altLang="en-US" sz="2400" dirty="0">
                  <a:latin typeface="+mn-lt"/>
                </a:rPr>
                <a:t>)</a:t>
              </a:r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3243" y="2184"/>
              <a:ext cx="288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2400">
                <a:latin typeface="+mn-lt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3640" y="2008"/>
              <a:ext cx="77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altLang="en-US" sz="2400" dirty="0">
                  <a:latin typeface="+mn-lt"/>
                </a:rPr>
                <a:t>2LiOH(</a:t>
              </a:r>
              <a:r>
                <a:rPr lang="en-US" altLang="en-US" sz="2400" i="1" dirty="0">
                  <a:latin typeface="+mn-lt"/>
                </a:rPr>
                <a:t>s</a:t>
              </a:r>
              <a:r>
                <a:rPr lang="en-US" altLang="en-US" sz="2400" dirty="0">
                  <a:latin typeface="+mn-lt"/>
                </a:rPr>
                <a:t>)</a:t>
              </a:r>
            </a:p>
          </p:txBody>
        </p:sp>
      </p:grp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566666" y="2980607"/>
            <a:ext cx="19339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2.17 mol Li</a:t>
            </a:r>
            <a:r>
              <a:rPr lang="en-US" altLang="en-US" sz="2400" b="1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r>
              <a:rPr lang="en-US" altLang="en-US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O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926285" y="3234388"/>
            <a:ext cx="14959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latin typeface="Corbel" panose="020B0503020204020204" pitchFamily="34" charset="0"/>
              </a:rPr>
              <a:t>1 </a:t>
            </a:r>
            <a:r>
              <a:rPr lang="en-US" altLang="en-US" sz="2400" dirty="0" err="1">
                <a:latin typeface="Corbel" panose="020B0503020204020204" pitchFamily="34" charset="0"/>
              </a:rPr>
              <a:t>mol</a:t>
            </a:r>
            <a:r>
              <a:rPr lang="en-US" altLang="en-US" sz="2400" dirty="0">
                <a:latin typeface="Corbel" panose="020B0503020204020204" pitchFamily="34" charset="0"/>
              </a:rPr>
              <a:t> Li</a:t>
            </a:r>
            <a:r>
              <a:rPr lang="en-US" altLang="en-US" sz="2400" baseline="-25000" dirty="0"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latin typeface="Corbel" panose="020B0503020204020204" pitchFamily="34" charset="0"/>
              </a:rPr>
              <a:t>O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3936736" y="2756662"/>
            <a:ext cx="14686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latin typeface="Corbel" panose="020B0503020204020204" pitchFamily="34" charset="0"/>
              </a:rPr>
              <a:t>1 mol H</a:t>
            </a:r>
            <a:r>
              <a:rPr lang="en-US" altLang="en-US" sz="2400" baseline="-25000" dirty="0"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latin typeface="Corbel" panose="020B0503020204020204" pitchFamily="34" charset="0"/>
              </a:rPr>
              <a:t>O</a:t>
            </a: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3848746" y="3232919"/>
            <a:ext cx="16446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5548123" y="3004320"/>
            <a:ext cx="32268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Corbel" panose="020B0503020204020204" pitchFamily="34" charset="0"/>
              </a:rPr>
              <a:t>= </a:t>
            </a:r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2.17 mol H</a:t>
            </a:r>
            <a:r>
              <a:rPr lang="en-US" altLang="en-US" sz="2400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O needed</a:t>
            </a:r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3501737" y="3032865"/>
            <a:ext cx="3337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000" dirty="0">
                <a:latin typeface="+mn-lt"/>
              </a:rPr>
              <a:t>×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2670" y="640099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61ED59C-5589-4B76-8152-74413BC703F6}" type="slidenum">
              <a:rPr lang="en-CA" smtClean="0"/>
              <a:t>27</a:t>
            </a:fld>
            <a:endParaRPr lang="en-CA" dirty="0"/>
          </a:p>
        </p:txBody>
      </p:sp>
      <p:sp>
        <p:nvSpPr>
          <p:cNvPr id="33" name="Rectangle 24">
            <a:extLst>
              <a:ext uri="{FF2B5EF4-FFF2-40B4-BE49-F238E27FC236}">
                <a16:creationId xmlns:a16="http://schemas.microsoft.com/office/drawing/2014/main" id="{F635F0FF-0BD3-477D-91F6-0FBE129E7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2118" y="4998548"/>
            <a:ext cx="390683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Li</a:t>
            </a:r>
            <a:r>
              <a:rPr lang="en-US" altLang="en-US" sz="2400" b="1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r>
              <a:rPr lang="en-US" altLang="en-US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O is the limiting reactant.</a:t>
            </a:r>
          </a:p>
          <a:p>
            <a:pPr algn="ctr"/>
            <a:r>
              <a:rPr lang="en-US" altLang="en-US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H</a:t>
            </a:r>
            <a:r>
              <a:rPr lang="en-US" altLang="en-US" sz="2400" b="1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r>
              <a:rPr lang="en-US" altLang="en-US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O is the excess reactant.</a:t>
            </a:r>
          </a:p>
        </p:txBody>
      </p:sp>
      <p:sp>
        <p:nvSpPr>
          <p:cNvPr id="34" name="AutoShape 23">
            <a:extLst>
              <a:ext uri="{FF2B5EF4-FFF2-40B4-BE49-F238E27FC236}">
                <a16:creationId xmlns:a16="http://schemas.microsoft.com/office/drawing/2014/main" id="{8F747E92-77BF-4219-A02F-873599E34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4109" y="4935923"/>
            <a:ext cx="4022336" cy="994166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03F9318-ECD6-4DD3-BF25-11FA5DDF4472}"/>
              </a:ext>
            </a:extLst>
          </p:cNvPr>
          <p:cNvSpPr txBox="1"/>
          <p:nvPr/>
        </p:nvSpPr>
        <p:spPr>
          <a:xfrm>
            <a:off x="1961148" y="2150871"/>
            <a:ext cx="5982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latin typeface="Corbel" panose="020B0503020204020204" pitchFamily="34" charset="0"/>
              </a:rPr>
              <a:t>mole ratio 			1      :      1            :        	2</a:t>
            </a:r>
          </a:p>
        </p:txBody>
      </p:sp>
      <p:sp>
        <p:nvSpPr>
          <p:cNvPr id="44" name="Rectangle 8">
            <a:extLst>
              <a:ext uri="{FF2B5EF4-FFF2-40B4-BE49-F238E27FC236}">
                <a16:creationId xmlns:a16="http://schemas.microsoft.com/office/drawing/2014/main" id="{0D8B3DC7-1ADA-49DC-91DC-E841F44B0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5828" y="4030107"/>
            <a:ext cx="19415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4.44 mol H</a:t>
            </a:r>
            <a:r>
              <a:rPr lang="en-US" altLang="en-US" sz="2400" b="1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r>
              <a:rPr lang="en-US" altLang="en-US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O</a:t>
            </a:r>
          </a:p>
        </p:txBody>
      </p:sp>
      <p:sp>
        <p:nvSpPr>
          <p:cNvPr id="45" name="Rectangle 9">
            <a:extLst>
              <a:ext uri="{FF2B5EF4-FFF2-40B4-BE49-F238E27FC236}">
                <a16:creationId xmlns:a16="http://schemas.microsoft.com/office/drawing/2014/main" id="{1BE11534-5474-48A0-A90E-ABFF71011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887" y="4242415"/>
            <a:ext cx="14686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latin typeface="Corbel" panose="020B0503020204020204" pitchFamily="34" charset="0"/>
              </a:rPr>
              <a:t>1 mol H</a:t>
            </a:r>
            <a:r>
              <a:rPr lang="en-US" altLang="en-US" sz="2400" baseline="-25000" dirty="0"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latin typeface="Corbel" panose="020B0503020204020204" pitchFamily="34" charset="0"/>
              </a:rPr>
              <a:t>O</a:t>
            </a:r>
          </a:p>
        </p:txBody>
      </p:sp>
      <p:sp>
        <p:nvSpPr>
          <p:cNvPr id="46" name="Rectangle 10">
            <a:extLst>
              <a:ext uri="{FF2B5EF4-FFF2-40B4-BE49-F238E27FC236}">
                <a16:creationId xmlns:a16="http://schemas.microsoft.com/office/drawing/2014/main" id="{727CEBCB-C34E-4F73-A51D-9E3341BC9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6088" y="3851515"/>
            <a:ext cx="14959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latin typeface="Corbel" panose="020B0503020204020204" pitchFamily="34" charset="0"/>
              </a:rPr>
              <a:t>1 mol Li</a:t>
            </a:r>
            <a:r>
              <a:rPr lang="en-US" altLang="en-US" sz="2400" baseline="-25000" dirty="0"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latin typeface="Corbel" panose="020B0503020204020204" pitchFamily="34" charset="0"/>
              </a:rPr>
              <a:t>O</a:t>
            </a:r>
          </a:p>
        </p:txBody>
      </p:sp>
      <p:sp>
        <p:nvSpPr>
          <p:cNvPr id="47" name="Line 11">
            <a:extLst>
              <a:ext uri="{FF2B5EF4-FFF2-40B4-BE49-F238E27FC236}">
                <a16:creationId xmlns:a16="http://schemas.microsoft.com/office/drawing/2014/main" id="{9B28CBD0-4FB9-4E39-9CFC-585238A47E0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0496" y="4297791"/>
            <a:ext cx="16446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400">
              <a:latin typeface="Corbel" panose="020B0503020204020204" pitchFamily="34" charset="0"/>
            </a:endParaRPr>
          </a:p>
        </p:txBody>
      </p:sp>
      <p:sp>
        <p:nvSpPr>
          <p:cNvPr id="48" name="Rectangle 20">
            <a:extLst>
              <a:ext uri="{FF2B5EF4-FFF2-40B4-BE49-F238E27FC236}">
                <a16:creationId xmlns:a16="http://schemas.microsoft.com/office/drawing/2014/main" id="{3FE6B9C1-5296-4EA9-83DC-3223C7151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8123" y="4063548"/>
            <a:ext cx="31486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>
                <a:latin typeface="Corbel" panose="020B0503020204020204" pitchFamily="34" charset="0"/>
              </a:rPr>
              <a:t>= </a:t>
            </a:r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4.44 mol Li</a:t>
            </a:r>
            <a:r>
              <a:rPr lang="en-US" altLang="en-US" sz="2400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O needed</a:t>
            </a:r>
          </a:p>
        </p:txBody>
      </p:sp>
      <p:sp>
        <p:nvSpPr>
          <p:cNvPr id="50" name="Rectangle 25">
            <a:extLst>
              <a:ext uri="{FF2B5EF4-FFF2-40B4-BE49-F238E27FC236}">
                <a16:creationId xmlns:a16="http://schemas.microsoft.com/office/drawing/2014/main" id="{7DC0084F-40E7-4F78-9504-233D890E4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714" y="4092093"/>
            <a:ext cx="3337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000" dirty="0">
                <a:latin typeface="+mn-lt"/>
              </a:rPr>
              <a:t>×</a:t>
            </a:r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074AFC56-47A5-460C-A53F-BA03F366A7A8}"/>
              </a:ext>
            </a:extLst>
          </p:cNvPr>
          <p:cNvSpPr txBox="1">
            <a:spLocks/>
          </p:cNvSpPr>
          <p:nvPr/>
        </p:nvSpPr>
        <p:spPr>
          <a:xfrm>
            <a:off x="0" y="649151"/>
            <a:ext cx="12154965" cy="9232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56032" marR="0" lvl="0" indent="-154432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841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27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-29718">
              <a:buNone/>
            </a:pPr>
            <a:r>
              <a:rPr lang="en-US" sz="2400" dirty="0">
                <a:solidFill>
                  <a:srgbClr val="FF00FF"/>
                </a:solidFill>
                <a:latin typeface="Corbel" panose="020B0503020204020204" pitchFamily="34" charset="0"/>
              </a:rPr>
              <a:t>(1) Compare reactants: </a:t>
            </a:r>
            <a:r>
              <a:rPr lang="en-CA" sz="2400" dirty="0">
                <a:solidFill>
                  <a:schemeClr val="tx1"/>
                </a:solidFill>
                <a:latin typeface="Corbel" panose="020B0503020204020204" pitchFamily="34" charset="0"/>
              </a:rPr>
              <a:t>Use </a:t>
            </a:r>
            <a:r>
              <a:rPr lang="en-CA" sz="2400" b="1" dirty="0">
                <a:solidFill>
                  <a:schemeClr val="tx1"/>
                </a:solidFill>
                <a:latin typeface="Corbel" panose="020B0503020204020204" pitchFamily="34" charset="0"/>
              </a:rPr>
              <a:t>mole ratio of reactants </a:t>
            </a:r>
            <a:r>
              <a:rPr lang="en-CA" sz="2400" dirty="0">
                <a:solidFill>
                  <a:schemeClr val="tx1"/>
                </a:solidFill>
                <a:latin typeface="Corbel" panose="020B0503020204020204" pitchFamily="34" charset="0"/>
              </a:rPr>
              <a:t>to calculate the amount of one reactant that is </a:t>
            </a:r>
            <a:r>
              <a:rPr lang="en-CA" sz="2400" i="1" dirty="0">
                <a:solidFill>
                  <a:schemeClr val="tx1"/>
                </a:solidFill>
                <a:latin typeface="Corbel" panose="020B0503020204020204" pitchFamily="34" charset="0"/>
              </a:rPr>
              <a:t>needed</a:t>
            </a:r>
            <a:r>
              <a:rPr lang="en-CA" sz="2400" dirty="0">
                <a:solidFill>
                  <a:schemeClr val="tx1"/>
                </a:solidFill>
                <a:latin typeface="Corbel" panose="020B0503020204020204" pitchFamily="34" charset="0"/>
              </a:rPr>
              <a:t> to react with the given amount of the other reactant.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AC4DA62-81DF-9CD1-DBB4-2E21800660CC}"/>
              </a:ext>
            </a:extLst>
          </p:cNvPr>
          <p:cNvSpPr txBox="1"/>
          <p:nvPr/>
        </p:nvSpPr>
        <p:spPr>
          <a:xfrm flipH="1">
            <a:off x="304923" y="131757"/>
            <a:ext cx="11653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orbel" panose="020B0503020204020204" pitchFamily="34" charset="0"/>
              </a:rPr>
              <a:t>Solving Stoichiometry Problems Involving Limiting Reactants, </a:t>
            </a:r>
            <a:r>
              <a:rPr lang="en-US" sz="24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r>
              <a:rPr lang="en-US" sz="2800" b="1" dirty="0">
                <a:solidFill>
                  <a:srgbClr val="0070C0"/>
                </a:solidFill>
                <a:latin typeface="Corbel" panose="020B0503020204020204" pitchFamily="34" charset="0"/>
              </a:rPr>
              <a:t>  </a:t>
            </a:r>
            <a:endParaRPr lang="fr-CA" sz="28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82244D1-6DEB-85F6-09BB-5A98CF27F6A5}"/>
              </a:ext>
            </a:extLst>
          </p:cNvPr>
          <p:cNvSpPr txBox="1"/>
          <p:nvPr/>
        </p:nvSpPr>
        <p:spPr>
          <a:xfrm>
            <a:off x="9092611" y="2865056"/>
            <a:ext cx="2865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 i="1" dirty="0">
                <a:solidFill>
                  <a:schemeClr val="tx1"/>
                </a:solidFill>
                <a:latin typeface="Corbel" panose="020B0503020204020204" pitchFamily="34" charset="0"/>
              </a:rPr>
              <a:t>4.44 mol available</a:t>
            </a:r>
          </a:p>
          <a:p>
            <a:pPr algn="ctr"/>
            <a:r>
              <a:rPr lang="en-US" altLang="en-US" sz="2400" b="1" i="1" dirty="0">
                <a:solidFill>
                  <a:schemeClr val="tx1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⸫ m</a:t>
            </a:r>
            <a:r>
              <a:rPr lang="en-US" altLang="en-US" sz="2400" b="1" i="1" dirty="0">
                <a:solidFill>
                  <a:schemeClr val="tx1"/>
                </a:solidFill>
                <a:latin typeface="Corbel" panose="020B0503020204020204" pitchFamily="34" charset="0"/>
              </a:rPr>
              <a:t>ore than enough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E12266A-55A0-EFB1-34AC-7E59ADF9E0B2}"/>
              </a:ext>
            </a:extLst>
          </p:cNvPr>
          <p:cNvSpPr txBox="1"/>
          <p:nvPr/>
        </p:nvSpPr>
        <p:spPr>
          <a:xfrm>
            <a:off x="9389417" y="4030107"/>
            <a:ext cx="2058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 i="1" dirty="0">
                <a:solidFill>
                  <a:schemeClr val="tx1"/>
                </a:solidFill>
                <a:latin typeface="Corbel" panose="020B0503020204020204" pitchFamily="34" charset="0"/>
              </a:rPr>
              <a:t>Only 2.17 mol</a:t>
            </a:r>
          </a:p>
          <a:p>
            <a:pPr algn="ctr"/>
            <a:r>
              <a:rPr lang="en-US" altLang="en-US" sz="2400" b="1" i="1" dirty="0">
                <a:solidFill>
                  <a:schemeClr val="tx1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⸫ n</a:t>
            </a:r>
            <a:r>
              <a:rPr lang="en-US" altLang="en-US" sz="2400" b="1" i="1" dirty="0">
                <a:solidFill>
                  <a:schemeClr val="tx1"/>
                </a:solidFill>
                <a:latin typeface="Corbel" panose="020B0503020204020204" pitchFamily="34" charset="0"/>
              </a:rPr>
              <a:t>ot enough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90019E4A-9CD8-10B7-BCF5-D8DD34F6836C}"/>
              </a:ext>
            </a:extLst>
          </p:cNvPr>
          <p:cNvSpPr txBox="1">
            <a:spLocks/>
          </p:cNvSpPr>
          <p:nvPr/>
        </p:nvSpPr>
        <p:spPr>
          <a:xfrm>
            <a:off x="5991725" y="6063815"/>
            <a:ext cx="6163239" cy="5539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56032" marR="0" lvl="0" indent="-154432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841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27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-29718">
              <a:buNone/>
            </a:pPr>
            <a:r>
              <a:rPr lang="en-US" sz="2400" dirty="0">
                <a:solidFill>
                  <a:srgbClr val="FF00FF"/>
                </a:solidFill>
                <a:latin typeface="Corbel" panose="020B0503020204020204" pitchFamily="34" charset="0"/>
              </a:rPr>
              <a:t>(2) Amount of product given reactants?</a:t>
            </a:r>
            <a:endParaRPr lang="en-CA" sz="24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32" name="Flèche : droite 31">
            <a:extLst>
              <a:ext uri="{FF2B5EF4-FFF2-40B4-BE49-F238E27FC236}">
                <a16:creationId xmlns:a16="http://schemas.microsoft.com/office/drawing/2014/main" id="{C144341B-0046-FDC2-E0DA-AFBA14EBF69B}"/>
              </a:ext>
            </a:extLst>
          </p:cNvPr>
          <p:cNvSpPr/>
          <p:nvPr/>
        </p:nvSpPr>
        <p:spPr>
          <a:xfrm>
            <a:off x="11081686" y="6157919"/>
            <a:ext cx="731520" cy="36576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5" name="AutoShape 23">
            <a:extLst>
              <a:ext uri="{FF2B5EF4-FFF2-40B4-BE49-F238E27FC236}">
                <a16:creationId xmlns:a16="http://schemas.microsoft.com/office/drawing/2014/main" id="{9FAF3FE1-3992-E372-345E-53CF9051D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0998" y="3017832"/>
            <a:ext cx="2865345" cy="510778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36" name="AutoShape 23">
            <a:extLst>
              <a:ext uri="{FF2B5EF4-FFF2-40B4-BE49-F238E27FC236}">
                <a16:creationId xmlns:a16="http://schemas.microsoft.com/office/drawing/2014/main" id="{76A3C855-EBC5-5144-FB22-A676F90EC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8892" y="4047891"/>
            <a:ext cx="2865345" cy="510778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0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20" grpId="0"/>
      <p:bldP spid="25" grpId="0"/>
      <p:bldP spid="33" grpId="0"/>
      <p:bldP spid="34" grpId="0" animBg="1"/>
      <p:bldP spid="44" grpId="0"/>
      <p:bldP spid="45" grpId="0"/>
      <p:bldP spid="46" grpId="0"/>
      <p:bldP spid="47" grpId="0" animBg="1"/>
      <p:bldP spid="48" grpId="0"/>
      <p:bldP spid="50" grpId="0"/>
      <p:bldP spid="26" grpId="0"/>
      <p:bldP spid="27" grpId="0"/>
      <p:bldP spid="31" grpId="0" animBg="1"/>
      <p:bldP spid="32" grpId="0" animBg="1"/>
      <p:bldP spid="35" grpId="0" animBg="1"/>
      <p:bldP spid="3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833116" y="3255045"/>
            <a:ext cx="18601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latin typeface="Corbel" panose="020B0503020204020204" pitchFamily="34" charset="0"/>
              </a:rPr>
              <a:t>2.17 mol Li</a:t>
            </a:r>
            <a:r>
              <a:rPr lang="en-US" altLang="en-US" sz="2400" baseline="-25000" dirty="0"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latin typeface="Corbel" panose="020B0503020204020204" pitchFamily="34" charset="0"/>
              </a:rPr>
              <a:t>O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167134" y="3463386"/>
            <a:ext cx="14959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latin typeface="Corbel" panose="020B0503020204020204" pitchFamily="34" charset="0"/>
              </a:rPr>
              <a:t>1 </a:t>
            </a:r>
            <a:r>
              <a:rPr lang="en-US" altLang="en-US" sz="2400" dirty="0" err="1">
                <a:latin typeface="Corbel" panose="020B0503020204020204" pitchFamily="34" charset="0"/>
              </a:rPr>
              <a:t>mol</a:t>
            </a:r>
            <a:r>
              <a:rPr lang="en-US" altLang="en-US" sz="2400" dirty="0">
                <a:latin typeface="Corbel" panose="020B0503020204020204" pitchFamily="34" charset="0"/>
              </a:rPr>
              <a:t> Li</a:t>
            </a:r>
            <a:r>
              <a:rPr lang="en-US" altLang="en-US" sz="2400" baseline="-25000" dirty="0"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latin typeface="Corbel" panose="020B0503020204020204" pitchFamily="34" charset="0"/>
              </a:rPr>
              <a:t>O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3092580" y="3092317"/>
            <a:ext cx="16161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latin typeface="Corbel" panose="020B0503020204020204" pitchFamily="34" charset="0"/>
              </a:rPr>
              <a:t>2 mol </a:t>
            </a:r>
            <a:r>
              <a:rPr lang="en-US" altLang="en-US" sz="2400" dirty="0" err="1">
                <a:latin typeface="Corbel" panose="020B0503020204020204" pitchFamily="34" charset="0"/>
              </a:rPr>
              <a:t>LiOH</a:t>
            </a:r>
            <a:endParaRPr lang="en-US" altLang="en-US" sz="2400" dirty="0">
              <a:latin typeface="Corbel" panose="020B0503020204020204" pitchFamily="34" charset="0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3078327" y="3507357"/>
            <a:ext cx="16446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4754727" y="3278758"/>
            <a:ext cx="39680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Corbel" panose="020B0503020204020204" pitchFamily="34" charset="0"/>
              </a:rPr>
              <a:t>=</a:t>
            </a:r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 4.34 mol </a:t>
            </a:r>
            <a:r>
              <a:rPr lang="en-US" altLang="en-US" sz="2400" dirty="0" err="1">
                <a:solidFill>
                  <a:srgbClr val="FF0000"/>
                </a:solidFill>
                <a:latin typeface="Corbel" panose="020B0503020204020204" pitchFamily="34" charset="0"/>
              </a:rPr>
              <a:t>LiOH</a:t>
            </a:r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 produced</a:t>
            </a:r>
          </a:p>
        </p:txBody>
      </p:sp>
      <p:sp>
        <p:nvSpPr>
          <p:cNvPr id="23" name="AutoShape 23"/>
          <p:cNvSpPr>
            <a:spLocks noChangeArrowheads="1"/>
          </p:cNvSpPr>
          <p:nvPr/>
        </p:nvSpPr>
        <p:spPr bwMode="auto">
          <a:xfrm>
            <a:off x="5022576" y="3271447"/>
            <a:ext cx="3222210" cy="510778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400">
              <a:latin typeface="Corbel" panose="020B0503020204020204" pitchFamily="34" charset="0"/>
            </a:endParaRPr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2731318" y="3307303"/>
            <a:ext cx="3337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000" dirty="0">
                <a:latin typeface="+mn-lt"/>
              </a:rPr>
              <a:t>×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26723" y="630761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61ED59C-5589-4B76-8152-74413BC703F6}" type="slidenum">
              <a:rPr lang="en-CA" smtClean="0"/>
              <a:t>28</a:t>
            </a:fld>
            <a:endParaRPr lang="en-CA" dirty="0"/>
          </a:p>
        </p:txBody>
      </p:sp>
      <p:sp>
        <p:nvSpPr>
          <p:cNvPr id="44" name="Rectangle 8">
            <a:extLst>
              <a:ext uri="{FF2B5EF4-FFF2-40B4-BE49-F238E27FC236}">
                <a16:creationId xmlns:a16="http://schemas.microsoft.com/office/drawing/2014/main" id="{0D8B3DC7-1ADA-49DC-91DC-E841F44B0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628" y="4741736"/>
            <a:ext cx="18886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latin typeface="Corbel" panose="020B0503020204020204" pitchFamily="34" charset="0"/>
              </a:rPr>
              <a:t>4.44 mol H</a:t>
            </a:r>
            <a:r>
              <a:rPr lang="en-US" altLang="en-US" sz="2400" baseline="-25000" dirty="0"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latin typeface="Corbel" panose="020B0503020204020204" pitchFamily="34" charset="0"/>
              </a:rPr>
              <a:t>O</a:t>
            </a:r>
          </a:p>
        </p:txBody>
      </p:sp>
      <p:sp>
        <p:nvSpPr>
          <p:cNvPr id="45" name="Rectangle 9">
            <a:extLst>
              <a:ext uri="{FF2B5EF4-FFF2-40B4-BE49-F238E27FC236}">
                <a16:creationId xmlns:a16="http://schemas.microsoft.com/office/drawing/2014/main" id="{1BE11534-5474-48A0-A90E-ABFF71011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451" y="4930049"/>
            <a:ext cx="14686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latin typeface="Corbel" panose="020B0503020204020204" pitchFamily="34" charset="0"/>
              </a:rPr>
              <a:t>1 mol H</a:t>
            </a:r>
            <a:r>
              <a:rPr lang="en-US" altLang="en-US" sz="2400" baseline="-25000" dirty="0"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latin typeface="Corbel" panose="020B0503020204020204" pitchFamily="34" charset="0"/>
              </a:rPr>
              <a:t>O</a:t>
            </a:r>
          </a:p>
        </p:txBody>
      </p:sp>
      <p:sp>
        <p:nvSpPr>
          <p:cNvPr id="46" name="Rectangle 10">
            <a:extLst>
              <a:ext uri="{FF2B5EF4-FFF2-40B4-BE49-F238E27FC236}">
                <a16:creationId xmlns:a16="http://schemas.microsoft.com/office/drawing/2014/main" id="{727CEBCB-C34E-4F73-A51D-9E3341BC9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795" y="4527304"/>
            <a:ext cx="16161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latin typeface="Corbel" panose="020B0503020204020204" pitchFamily="34" charset="0"/>
              </a:rPr>
              <a:t>2 mol </a:t>
            </a:r>
            <a:r>
              <a:rPr lang="en-US" altLang="en-US" sz="2400" dirty="0" err="1">
                <a:latin typeface="Corbel" panose="020B0503020204020204" pitchFamily="34" charset="0"/>
              </a:rPr>
              <a:t>LiOH</a:t>
            </a:r>
            <a:endParaRPr lang="en-US" altLang="en-US" sz="2400" dirty="0">
              <a:latin typeface="Corbel" panose="020B0503020204020204" pitchFamily="34" charset="0"/>
            </a:endParaRPr>
          </a:p>
        </p:txBody>
      </p:sp>
      <p:sp>
        <p:nvSpPr>
          <p:cNvPr id="47" name="Line 11">
            <a:extLst>
              <a:ext uri="{FF2B5EF4-FFF2-40B4-BE49-F238E27FC236}">
                <a16:creationId xmlns:a16="http://schemas.microsoft.com/office/drawing/2014/main" id="{9B28CBD0-4FB9-4E39-9CFC-585238A47E04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5074" y="4994048"/>
            <a:ext cx="16446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400">
              <a:latin typeface="Corbel" panose="020B0503020204020204" pitchFamily="34" charset="0"/>
            </a:endParaRPr>
          </a:p>
        </p:txBody>
      </p:sp>
      <p:sp>
        <p:nvSpPr>
          <p:cNvPr id="48" name="Rectangle 20">
            <a:extLst>
              <a:ext uri="{FF2B5EF4-FFF2-40B4-BE49-F238E27FC236}">
                <a16:creationId xmlns:a16="http://schemas.microsoft.com/office/drawing/2014/main" id="{3FE6B9C1-5296-4EA9-83DC-3223C7151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1474" y="4765449"/>
            <a:ext cx="35028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>
                <a:latin typeface="Corbel" panose="020B0503020204020204" pitchFamily="34" charset="0"/>
              </a:rPr>
              <a:t>= </a:t>
            </a:r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8.88 mol </a:t>
            </a:r>
            <a:r>
              <a:rPr lang="en-US" altLang="en-US" sz="2400" dirty="0" err="1">
                <a:solidFill>
                  <a:srgbClr val="FF0000"/>
                </a:solidFill>
                <a:latin typeface="Corbel" panose="020B0503020204020204" pitchFamily="34" charset="0"/>
              </a:rPr>
              <a:t>LiOH</a:t>
            </a:r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 produced</a:t>
            </a:r>
          </a:p>
        </p:txBody>
      </p:sp>
      <p:sp>
        <p:nvSpPr>
          <p:cNvPr id="49" name="AutoShape 23">
            <a:extLst>
              <a:ext uri="{FF2B5EF4-FFF2-40B4-BE49-F238E27FC236}">
                <a16:creationId xmlns:a16="http://schemas.microsoft.com/office/drawing/2014/main" id="{06C598BB-9B4D-4799-95C5-C97683984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9322" y="4758138"/>
            <a:ext cx="3222210" cy="510778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400">
              <a:latin typeface="Corbel" panose="020B0503020204020204" pitchFamily="34" charset="0"/>
            </a:endParaRPr>
          </a:p>
        </p:txBody>
      </p:sp>
      <p:sp>
        <p:nvSpPr>
          <p:cNvPr id="50" name="Rectangle 25">
            <a:extLst>
              <a:ext uri="{FF2B5EF4-FFF2-40B4-BE49-F238E27FC236}">
                <a16:creationId xmlns:a16="http://schemas.microsoft.com/office/drawing/2014/main" id="{7DC0084F-40E7-4F78-9504-233D890E4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8065" y="4793994"/>
            <a:ext cx="3337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000" dirty="0">
                <a:latin typeface="+mn-lt"/>
              </a:rPr>
              <a:t>×</a:t>
            </a:r>
          </a:p>
        </p:txBody>
      </p:sp>
      <p:sp>
        <p:nvSpPr>
          <p:cNvPr id="59" name="AutoShape 23">
            <a:extLst>
              <a:ext uri="{FF2B5EF4-FFF2-40B4-BE49-F238E27FC236}">
                <a16:creationId xmlns:a16="http://schemas.microsoft.com/office/drawing/2014/main" id="{97DEE5F2-12D1-43E0-9B5D-5B128EF5C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6463" y="5591625"/>
            <a:ext cx="1122090" cy="476726"/>
          </a:xfrm>
          <a:prstGeom prst="roundRect">
            <a:avLst>
              <a:gd name="adj" fmla="val 16667"/>
            </a:avLst>
          </a:prstGeom>
          <a:noFill/>
          <a:ln w="25400">
            <a:noFill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200" b="1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83D5C5-6952-467E-90CD-DF373582F590}"/>
              </a:ext>
            </a:extLst>
          </p:cNvPr>
          <p:cNvSpPr txBox="1"/>
          <p:nvPr/>
        </p:nvSpPr>
        <p:spPr>
          <a:xfrm>
            <a:off x="8301533" y="4705931"/>
            <a:ext cx="29186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200" b="1" dirty="0">
                <a:solidFill>
                  <a:srgbClr val="FF0000"/>
                </a:solidFill>
                <a:latin typeface="+mn-lt"/>
              </a:rPr>
              <a:t>More product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09B4BB2-1C60-4F65-854D-BA9A3C37E7F3}"/>
              </a:ext>
            </a:extLst>
          </p:cNvPr>
          <p:cNvSpPr txBox="1"/>
          <p:nvPr/>
        </p:nvSpPr>
        <p:spPr>
          <a:xfrm>
            <a:off x="8301532" y="3034912"/>
            <a:ext cx="29186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200" b="1" dirty="0">
                <a:solidFill>
                  <a:srgbClr val="FF0000"/>
                </a:solidFill>
                <a:latin typeface="+mn-lt"/>
              </a:rPr>
              <a:t>Less product</a:t>
            </a:r>
          </a:p>
        </p:txBody>
      </p:sp>
      <p:sp>
        <p:nvSpPr>
          <p:cNvPr id="67" name="Left Brace 66">
            <a:extLst>
              <a:ext uri="{FF2B5EF4-FFF2-40B4-BE49-F238E27FC236}">
                <a16:creationId xmlns:a16="http://schemas.microsoft.com/office/drawing/2014/main" id="{E5A3F9A0-3AE7-481D-B70E-2A3267FC6125}"/>
              </a:ext>
            </a:extLst>
          </p:cNvPr>
          <p:cNvSpPr/>
          <p:nvPr/>
        </p:nvSpPr>
        <p:spPr>
          <a:xfrm rot="16200000">
            <a:off x="9603442" y="2681479"/>
            <a:ext cx="241850" cy="2003201"/>
          </a:xfrm>
          <a:prstGeom prst="leftBrace">
            <a:avLst>
              <a:gd name="adj1" fmla="val 43541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9" name="Left Brace 68">
            <a:extLst>
              <a:ext uri="{FF2B5EF4-FFF2-40B4-BE49-F238E27FC236}">
                <a16:creationId xmlns:a16="http://schemas.microsoft.com/office/drawing/2014/main" id="{C8CF4BB6-FB01-4071-AA9C-D1F7A18E0B7C}"/>
              </a:ext>
            </a:extLst>
          </p:cNvPr>
          <p:cNvSpPr/>
          <p:nvPr/>
        </p:nvSpPr>
        <p:spPr>
          <a:xfrm rot="16200000">
            <a:off x="9664807" y="4312691"/>
            <a:ext cx="251397" cy="2183981"/>
          </a:xfrm>
          <a:prstGeom prst="leftBrace">
            <a:avLst>
              <a:gd name="adj1" fmla="val 43541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0" name="Rectangle 24">
            <a:extLst>
              <a:ext uri="{FF2B5EF4-FFF2-40B4-BE49-F238E27FC236}">
                <a16:creationId xmlns:a16="http://schemas.microsoft.com/office/drawing/2014/main" id="{29C73AD6-F61B-4DE1-A5C5-D51CA83DA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1532" y="3933016"/>
            <a:ext cx="342141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2200" b="1" dirty="0">
                <a:solidFill>
                  <a:srgbClr val="FF0000"/>
                </a:solidFill>
                <a:latin typeface="+mn-lt"/>
              </a:rPr>
              <a:t>Li</a:t>
            </a:r>
            <a:r>
              <a:rPr lang="en-US" altLang="en-US" sz="2200" b="1" baseline="-25000" dirty="0">
                <a:solidFill>
                  <a:srgbClr val="FF0000"/>
                </a:solidFill>
                <a:latin typeface="+mn-lt"/>
              </a:rPr>
              <a:t>2</a:t>
            </a:r>
            <a:r>
              <a:rPr lang="en-US" altLang="en-US" sz="2200" b="1" dirty="0">
                <a:solidFill>
                  <a:srgbClr val="FF0000"/>
                </a:solidFill>
                <a:latin typeface="+mn-lt"/>
              </a:rPr>
              <a:t>O - Limiting Reactant</a:t>
            </a:r>
          </a:p>
        </p:txBody>
      </p:sp>
      <p:sp>
        <p:nvSpPr>
          <p:cNvPr id="71" name="Rectangle 24">
            <a:extLst>
              <a:ext uri="{FF2B5EF4-FFF2-40B4-BE49-F238E27FC236}">
                <a16:creationId xmlns:a16="http://schemas.microsoft.com/office/drawing/2014/main" id="{D50338D2-B64A-4C51-AC37-AA1A95081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1919" y="5574168"/>
            <a:ext cx="342141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2200" b="1" dirty="0">
                <a:solidFill>
                  <a:srgbClr val="FF0000"/>
                </a:solidFill>
                <a:latin typeface="+mn-lt"/>
              </a:rPr>
              <a:t>H</a:t>
            </a:r>
            <a:r>
              <a:rPr lang="en-US" altLang="en-US" sz="2200" b="1" baseline="-25000" dirty="0">
                <a:solidFill>
                  <a:srgbClr val="FF0000"/>
                </a:solidFill>
                <a:latin typeface="+mn-lt"/>
              </a:rPr>
              <a:t>2</a:t>
            </a:r>
            <a:r>
              <a:rPr lang="en-US" altLang="en-US" sz="2200" b="1" dirty="0">
                <a:solidFill>
                  <a:srgbClr val="FF0000"/>
                </a:solidFill>
                <a:latin typeface="+mn-lt"/>
              </a:rPr>
              <a:t>O - Excess Reactant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EDB7305-0F36-D73F-A52A-9073EA146BF1}"/>
              </a:ext>
            </a:extLst>
          </p:cNvPr>
          <p:cNvSpPr txBox="1"/>
          <p:nvPr/>
        </p:nvSpPr>
        <p:spPr>
          <a:xfrm flipH="1">
            <a:off x="304923" y="131757"/>
            <a:ext cx="11653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orbel" panose="020B0503020204020204" pitchFamily="34" charset="0"/>
              </a:rPr>
              <a:t>Solving Stoichiometry Problems Involving Limiting Reactants, </a:t>
            </a:r>
            <a:r>
              <a:rPr lang="en-US" sz="24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r>
              <a:rPr lang="en-US" sz="2800" b="1" dirty="0">
                <a:solidFill>
                  <a:srgbClr val="0070C0"/>
                </a:solidFill>
                <a:latin typeface="Corbel" panose="020B0503020204020204" pitchFamily="34" charset="0"/>
              </a:rPr>
              <a:t>  </a:t>
            </a:r>
            <a:endParaRPr lang="fr-CA" sz="28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B693AA00-ECD3-F24C-B37A-A3DC31241442}"/>
              </a:ext>
            </a:extLst>
          </p:cNvPr>
          <p:cNvSpPr txBox="1">
            <a:spLocks/>
          </p:cNvSpPr>
          <p:nvPr/>
        </p:nvSpPr>
        <p:spPr>
          <a:xfrm>
            <a:off x="0" y="683481"/>
            <a:ext cx="12236116" cy="9232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56032" marR="0" lvl="0" indent="-154432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841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27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-29718">
              <a:buNone/>
            </a:pPr>
            <a:r>
              <a:rPr lang="en-US" sz="2400" dirty="0">
                <a:solidFill>
                  <a:srgbClr val="FF00FF"/>
                </a:solidFill>
                <a:latin typeface="Corbel" panose="020B0503020204020204" pitchFamily="34" charset="0"/>
              </a:rPr>
              <a:t>(2) Amount of product given reactants: </a:t>
            </a:r>
            <a:r>
              <a:rPr lang="en-CA" sz="2400" dirty="0">
                <a:solidFill>
                  <a:schemeClr val="tx1"/>
                </a:solidFill>
                <a:latin typeface="Corbel" panose="020B0503020204020204" pitchFamily="34" charset="0"/>
              </a:rPr>
              <a:t>Use mole ratio </a:t>
            </a:r>
            <a:r>
              <a:rPr lang="en-CA" sz="2400" dirty="0">
                <a:latin typeface="Corbel" panose="020B0503020204020204" pitchFamily="34" charset="0"/>
              </a:rPr>
              <a:t>to calculate which reactant produces the least amount of product:</a:t>
            </a:r>
            <a:endParaRPr lang="en-CA" sz="24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921CA1DB-7DAD-CB07-3A3F-F68C18509391}"/>
              </a:ext>
            </a:extLst>
          </p:cNvPr>
          <p:cNvSpPr/>
          <p:nvPr/>
        </p:nvSpPr>
        <p:spPr>
          <a:xfrm>
            <a:off x="11081686" y="6157919"/>
            <a:ext cx="731520" cy="36576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7812D506-1689-3D43-2665-ACFC35BEAFE2}"/>
              </a:ext>
            </a:extLst>
          </p:cNvPr>
          <p:cNvSpPr/>
          <p:nvPr/>
        </p:nvSpPr>
        <p:spPr>
          <a:xfrm>
            <a:off x="86560" y="4046343"/>
            <a:ext cx="731520" cy="36576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21" name="Group 3">
            <a:extLst>
              <a:ext uri="{FF2B5EF4-FFF2-40B4-BE49-F238E27FC236}">
                <a16:creationId xmlns:a16="http://schemas.microsoft.com/office/drawing/2014/main" id="{C5CC1980-5E8A-3276-632B-DBAEB18F2500}"/>
              </a:ext>
            </a:extLst>
          </p:cNvPr>
          <p:cNvGrpSpPr>
            <a:grpSpLocks/>
          </p:cNvGrpSpPr>
          <p:nvPr/>
        </p:nvGrpSpPr>
        <p:grpSpPr bwMode="auto">
          <a:xfrm>
            <a:off x="3974735" y="1656117"/>
            <a:ext cx="4264026" cy="487363"/>
            <a:chOff x="1784" y="2008"/>
            <a:chExt cx="2686" cy="307"/>
          </a:xfrm>
        </p:grpSpPr>
        <p:sp>
          <p:nvSpPr>
            <p:cNvPr id="22" name="Text Box 4">
              <a:extLst>
                <a:ext uri="{FF2B5EF4-FFF2-40B4-BE49-F238E27FC236}">
                  <a16:creationId xmlns:a16="http://schemas.microsoft.com/office/drawing/2014/main" id="{DC8B6FC2-FA72-A2B0-FBAB-483395127F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4" y="2024"/>
              <a:ext cx="1411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r"/>
              <a:r>
                <a:rPr lang="en-US" altLang="en-US" sz="2400" dirty="0">
                  <a:latin typeface="+mn-lt"/>
                </a:rPr>
                <a:t>Li</a:t>
              </a:r>
              <a:r>
                <a:rPr lang="en-US" altLang="en-US" sz="2400" baseline="-25000" dirty="0">
                  <a:latin typeface="+mn-lt"/>
                </a:rPr>
                <a:t>2</a:t>
              </a:r>
              <a:r>
                <a:rPr lang="en-US" altLang="en-US" sz="2400" dirty="0">
                  <a:latin typeface="+mn-lt"/>
                </a:rPr>
                <a:t>O(</a:t>
              </a:r>
              <a:r>
                <a:rPr lang="en-US" altLang="en-US" sz="2400" i="1" dirty="0">
                  <a:latin typeface="+mn-lt"/>
                </a:rPr>
                <a:t>s</a:t>
              </a:r>
              <a:r>
                <a:rPr lang="en-US" altLang="en-US" sz="2400" dirty="0">
                  <a:latin typeface="+mn-lt"/>
                </a:rPr>
                <a:t>) + H</a:t>
              </a:r>
              <a:r>
                <a:rPr lang="en-US" altLang="en-US" sz="2400" baseline="-25000" dirty="0">
                  <a:latin typeface="+mn-lt"/>
                </a:rPr>
                <a:t>2</a:t>
              </a:r>
              <a:r>
                <a:rPr lang="en-US" altLang="en-US" sz="2400" dirty="0">
                  <a:latin typeface="+mn-lt"/>
                </a:rPr>
                <a:t>O(</a:t>
              </a:r>
              <a:r>
                <a:rPr lang="en-US" altLang="en-US" sz="2400" i="1" dirty="0">
                  <a:latin typeface="+mn-lt"/>
                </a:rPr>
                <a:t>g</a:t>
              </a:r>
              <a:r>
                <a:rPr lang="en-US" altLang="en-US" sz="2400" dirty="0">
                  <a:latin typeface="+mn-lt"/>
                </a:rPr>
                <a:t>)</a:t>
              </a:r>
            </a:p>
          </p:txBody>
        </p:sp>
        <p:sp>
          <p:nvSpPr>
            <p:cNvPr id="24" name="Line 5">
              <a:extLst>
                <a:ext uri="{FF2B5EF4-FFF2-40B4-BE49-F238E27FC236}">
                  <a16:creationId xmlns:a16="http://schemas.microsoft.com/office/drawing/2014/main" id="{569E211B-884B-B61B-BBDC-1137C29C8A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3" y="2184"/>
              <a:ext cx="288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2400">
                <a:latin typeface="+mn-lt"/>
              </a:endParaRPr>
            </a:p>
          </p:txBody>
        </p:sp>
        <p:sp>
          <p:nvSpPr>
            <p:cNvPr id="26" name="Rectangle 6">
              <a:extLst>
                <a:ext uri="{FF2B5EF4-FFF2-40B4-BE49-F238E27FC236}">
                  <a16:creationId xmlns:a16="http://schemas.microsoft.com/office/drawing/2014/main" id="{E7AB6E48-47EA-C30F-0152-E4564EACB5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0" y="2008"/>
              <a:ext cx="83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altLang="en-US" sz="2400" dirty="0">
                  <a:latin typeface="+mn-lt"/>
                </a:rPr>
                <a:t>2 </a:t>
              </a:r>
              <a:r>
                <a:rPr lang="en-US" altLang="en-US" sz="2400" dirty="0" err="1">
                  <a:latin typeface="+mn-lt"/>
                </a:rPr>
                <a:t>LiOH</a:t>
              </a:r>
              <a:r>
                <a:rPr lang="en-US" altLang="en-US" sz="2400" dirty="0">
                  <a:latin typeface="+mn-lt"/>
                </a:rPr>
                <a:t>(</a:t>
              </a:r>
              <a:r>
                <a:rPr lang="en-US" altLang="en-US" sz="2400" i="1" dirty="0">
                  <a:latin typeface="+mn-lt"/>
                </a:rPr>
                <a:t>s</a:t>
              </a:r>
              <a:r>
                <a:rPr lang="en-US" altLang="en-US" sz="2400" dirty="0">
                  <a:latin typeface="+mn-lt"/>
                </a:rPr>
                <a:t>)</a:t>
              </a:r>
            </a:p>
          </p:txBody>
        </p:sp>
      </p:grpSp>
      <p:sp>
        <p:nvSpPr>
          <p:cNvPr id="27" name="TextBox 42">
            <a:extLst>
              <a:ext uri="{FF2B5EF4-FFF2-40B4-BE49-F238E27FC236}">
                <a16:creationId xmlns:a16="http://schemas.microsoft.com/office/drawing/2014/main" id="{94D12B5A-B088-1820-A395-748C60BF9681}"/>
              </a:ext>
            </a:extLst>
          </p:cNvPr>
          <p:cNvSpPr txBox="1"/>
          <p:nvPr/>
        </p:nvSpPr>
        <p:spPr>
          <a:xfrm>
            <a:off x="1961148" y="2150871"/>
            <a:ext cx="5982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latin typeface="Corbel" panose="020B0503020204020204" pitchFamily="34" charset="0"/>
              </a:rPr>
              <a:t>mole ratio 			1      :      1            :        	2</a:t>
            </a:r>
          </a:p>
        </p:txBody>
      </p:sp>
    </p:spTree>
    <p:extLst>
      <p:ext uri="{BB962C8B-B14F-4D97-AF65-F5344CB8AC3E}">
        <p14:creationId xmlns:p14="http://schemas.microsoft.com/office/powerpoint/2010/main" val="138626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20" grpId="0"/>
      <p:bldP spid="23" grpId="0" animBg="1"/>
      <p:bldP spid="25" grpId="0"/>
      <p:bldP spid="45" grpId="0"/>
      <p:bldP spid="46" grpId="0"/>
      <p:bldP spid="47" grpId="0" animBg="1"/>
      <p:bldP spid="48" grpId="0"/>
      <p:bldP spid="49" grpId="0" animBg="1"/>
      <p:bldP spid="50" grpId="0"/>
      <p:bldP spid="2" grpId="0"/>
      <p:bldP spid="66" grpId="0"/>
      <p:bldP spid="67" grpId="0" animBg="1"/>
      <p:bldP spid="69" grpId="0" animBg="1"/>
      <p:bldP spid="70" grpId="0"/>
      <p:bldP spid="71" grpId="0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3660794" y="1882743"/>
            <a:ext cx="4108452" cy="482601"/>
            <a:chOff x="1831" y="2061"/>
            <a:chExt cx="2588" cy="304"/>
          </a:xfrm>
        </p:grpSpPr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1831" y="2074"/>
              <a:ext cx="1391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r"/>
              <a:r>
                <a:rPr lang="en-US" altLang="en-US" sz="2400" dirty="0">
                  <a:latin typeface="Corbel" panose="020B0503020204020204" pitchFamily="34" charset="0"/>
                </a:rPr>
                <a:t>Li</a:t>
              </a:r>
              <a:r>
                <a:rPr lang="en-US" altLang="en-US" sz="2400" baseline="-25000" dirty="0">
                  <a:latin typeface="Corbel" panose="020B0503020204020204" pitchFamily="34" charset="0"/>
                </a:rPr>
                <a:t>2</a:t>
              </a:r>
              <a:r>
                <a:rPr lang="en-US" altLang="en-US" sz="2400" dirty="0">
                  <a:latin typeface="Corbel" panose="020B0503020204020204" pitchFamily="34" charset="0"/>
                </a:rPr>
                <a:t>O(</a:t>
              </a:r>
              <a:r>
                <a:rPr lang="en-US" altLang="en-US" sz="2400" i="1" dirty="0">
                  <a:latin typeface="Corbel" panose="020B0503020204020204" pitchFamily="34" charset="0"/>
                </a:rPr>
                <a:t>s</a:t>
              </a:r>
              <a:r>
                <a:rPr lang="en-US" altLang="en-US" sz="2400" dirty="0">
                  <a:latin typeface="Corbel" panose="020B0503020204020204" pitchFamily="34" charset="0"/>
                </a:rPr>
                <a:t>) + H</a:t>
              </a:r>
              <a:r>
                <a:rPr lang="en-US" altLang="en-US" sz="2400" baseline="-25000" dirty="0">
                  <a:latin typeface="Corbel" panose="020B0503020204020204" pitchFamily="34" charset="0"/>
                </a:rPr>
                <a:t>2</a:t>
              </a:r>
              <a:r>
                <a:rPr lang="en-US" altLang="en-US" sz="2400" dirty="0">
                  <a:latin typeface="Corbel" panose="020B0503020204020204" pitchFamily="34" charset="0"/>
                </a:rPr>
                <a:t>O(</a:t>
              </a:r>
              <a:r>
                <a:rPr lang="en-US" altLang="en-US" sz="2400" i="1" dirty="0">
                  <a:latin typeface="Corbel" panose="020B0503020204020204" pitchFamily="34" charset="0"/>
                </a:rPr>
                <a:t>g</a:t>
              </a:r>
              <a:r>
                <a:rPr lang="en-US" altLang="en-US" sz="2400" dirty="0">
                  <a:latin typeface="Corbel" panose="020B0503020204020204" pitchFamily="34" charset="0"/>
                </a:rPr>
                <a:t>)</a:t>
              </a:r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3243" y="2219"/>
              <a:ext cx="288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2400">
                <a:latin typeface="Corbel" panose="020B0503020204020204" pitchFamily="34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3592" y="2061"/>
              <a:ext cx="82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altLang="en-US" sz="2400" dirty="0">
                  <a:latin typeface="Corbel" panose="020B0503020204020204" pitchFamily="34" charset="0"/>
                </a:rPr>
                <a:t>2LiOH(</a:t>
              </a:r>
              <a:r>
                <a:rPr lang="en-US" altLang="en-US" sz="2400" i="1" dirty="0">
                  <a:latin typeface="Corbel" panose="020B0503020204020204" pitchFamily="34" charset="0"/>
                </a:rPr>
                <a:t>s</a:t>
              </a:r>
              <a:r>
                <a:rPr lang="en-US" altLang="en-US" sz="2400" dirty="0">
                  <a:latin typeface="Corbel" panose="020B0503020204020204" pitchFamily="34" charset="0"/>
                </a:rPr>
                <a:t>)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926723" y="630761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61ED59C-5589-4B76-8152-74413BC703F6}" type="slidenum">
              <a:rPr lang="en-CA" smtClean="0"/>
              <a:t>29</a:t>
            </a:fld>
            <a:endParaRPr lang="en-CA" dirty="0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D8F2FB32-FBA7-4934-9FC1-632414849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579" y="740194"/>
            <a:ext cx="10891155" cy="1143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>
                <a:latin typeface="Corbel" panose="020B0503020204020204" pitchFamily="34" charset="0"/>
              </a:rPr>
              <a:t>If 80.0 g of water is to be removed and 65.0 g of Li</a:t>
            </a:r>
            <a:r>
              <a:rPr lang="en-US" altLang="en-US" sz="2400" baseline="-25000" dirty="0"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latin typeface="Corbel" panose="020B0503020204020204" pitchFamily="34" charset="0"/>
              </a:rPr>
              <a:t>O is available, </a:t>
            </a:r>
          </a:p>
          <a:p>
            <a:pPr>
              <a:lnSpc>
                <a:spcPct val="150000"/>
              </a:lnSpc>
            </a:pPr>
            <a:r>
              <a:rPr lang="en-US" altLang="en-US" sz="2400" b="1" dirty="0">
                <a:highlight>
                  <a:srgbClr val="FFFF00"/>
                </a:highlight>
                <a:latin typeface="Corbel" panose="020B0503020204020204" pitchFamily="34" charset="0"/>
              </a:rPr>
              <a:t>(b) How many grams of excess reactant remain?</a:t>
            </a:r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id="{0BCD2875-33F0-49DE-80A8-6A579C870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0308" y="3500798"/>
            <a:ext cx="20642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2.27 mol H</a:t>
            </a:r>
            <a:r>
              <a:rPr lang="en-US" altLang="en-US" sz="2400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O</a:t>
            </a:r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AEECC032-5458-48DA-8484-99D3A1D5C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0186" y="3782011"/>
            <a:ext cx="14686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latin typeface="Corbel" panose="020B0503020204020204" pitchFamily="34" charset="0"/>
              </a:rPr>
              <a:t>1 mol H</a:t>
            </a:r>
            <a:r>
              <a:rPr lang="en-US" altLang="en-US" sz="2400" baseline="-25000" dirty="0"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latin typeface="Corbel" panose="020B0503020204020204" pitchFamily="34" charset="0"/>
              </a:rPr>
              <a:t>O</a:t>
            </a:r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EBA20FE9-14C7-49AF-82DE-0671C67E0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1760" y="3248611"/>
            <a:ext cx="15408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latin typeface="Corbel" panose="020B0503020204020204" pitchFamily="34" charset="0"/>
              </a:rPr>
              <a:t>18.0 g H</a:t>
            </a:r>
            <a:r>
              <a:rPr lang="en-US" altLang="en-US" sz="2400" baseline="-25000" dirty="0"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latin typeface="Corbel" panose="020B0503020204020204" pitchFamily="34" charset="0"/>
              </a:rPr>
              <a:t>O</a:t>
            </a:r>
          </a:p>
        </p:txBody>
      </p:sp>
      <p:sp>
        <p:nvSpPr>
          <p:cNvPr id="25" name="Line 11">
            <a:extLst>
              <a:ext uri="{FF2B5EF4-FFF2-40B4-BE49-F238E27FC236}">
                <a16:creationId xmlns:a16="http://schemas.microsoft.com/office/drawing/2014/main" id="{4AFAB6A1-C32B-4E68-BEE1-428D9DF707A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8555" y="3732047"/>
            <a:ext cx="15541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200" dirty="0">
              <a:latin typeface="+mn-lt"/>
            </a:endParaRPr>
          </a:p>
        </p:txBody>
      </p:sp>
      <p:sp>
        <p:nvSpPr>
          <p:cNvPr id="26" name="Rectangle 12">
            <a:extLst>
              <a:ext uri="{FF2B5EF4-FFF2-40B4-BE49-F238E27FC236}">
                <a16:creationId xmlns:a16="http://schemas.microsoft.com/office/drawing/2014/main" id="{184D0F15-C824-458C-B48C-38C8B9F3D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5746" y="3555644"/>
            <a:ext cx="29899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>
                <a:latin typeface="Corbel" panose="020B0503020204020204" pitchFamily="34" charset="0"/>
              </a:rPr>
              <a:t>= </a:t>
            </a:r>
            <a:r>
              <a:rPr lang="en-US" altLang="en-US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40.9 g H</a:t>
            </a:r>
            <a:r>
              <a:rPr lang="en-US" altLang="en-US" sz="2400" b="1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r>
              <a:rPr lang="en-US" altLang="en-US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O left over</a:t>
            </a:r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5C8BD32F-F13C-4A94-8267-7783847D5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2433" y="3510737"/>
            <a:ext cx="34977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200" dirty="0">
                <a:latin typeface="+mn-lt"/>
              </a:rPr>
              <a:t>×</a:t>
            </a:r>
          </a:p>
        </p:txBody>
      </p:sp>
      <p:sp>
        <p:nvSpPr>
          <p:cNvPr id="30" name="Rectangle 14">
            <a:extLst>
              <a:ext uri="{FF2B5EF4-FFF2-40B4-BE49-F238E27FC236}">
                <a16:creationId xmlns:a16="http://schemas.microsoft.com/office/drawing/2014/main" id="{7871DEFF-607A-4353-88C1-C1A6E3919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3293" y="4166731"/>
            <a:ext cx="10506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excess</a:t>
            </a:r>
          </a:p>
        </p:txBody>
      </p:sp>
      <p:sp>
        <p:nvSpPr>
          <p:cNvPr id="32" name="AutoShape 17">
            <a:extLst>
              <a:ext uri="{FF2B5EF4-FFF2-40B4-BE49-F238E27FC236}">
                <a16:creationId xmlns:a16="http://schemas.microsoft.com/office/drawing/2014/main" id="{3C020352-1536-4BB6-AC30-070794549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1409" y="3562504"/>
            <a:ext cx="2728304" cy="50400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26FC51-EC95-F781-E577-56DCF5D32665}"/>
              </a:ext>
            </a:extLst>
          </p:cNvPr>
          <p:cNvSpPr txBox="1"/>
          <p:nvPr/>
        </p:nvSpPr>
        <p:spPr>
          <a:xfrm>
            <a:off x="1026399" y="2790825"/>
            <a:ext cx="45743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CA" altLang="en-US" sz="2400" dirty="0">
                <a:latin typeface="Corbel" panose="020B0503020204020204" pitchFamily="34" charset="0"/>
              </a:rPr>
              <a:t>4.44 mol – 2.17 mol = </a:t>
            </a:r>
            <a:r>
              <a:rPr lang="en-CA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2.27 mol</a:t>
            </a:r>
            <a:endParaRPr lang="en-CA" altLang="en-US" sz="2400" dirty="0">
              <a:latin typeface="Corbel" panose="020B0503020204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E5E861D-8CE9-2431-0348-9C59218C31F4}"/>
              </a:ext>
            </a:extLst>
          </p:cNvPr>
          <p:cNvSpPr txBox="1"/>
          <p:nvPr/>
        </p:nvSpPr>
        <p:spPr>
          <a:xfrm flipH="1">
            <a:off x="304923" y="131757"/>
            <a:ext cx="11653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orbel" panose="020B0503020204020204" pitchFamily="34" charset="0"/>
              </a:rPr>
              <a:t>Solving Stoichiometry Problems Involving Limiting Reactants, </a:t>
            </a:r>
            <a:r>
              <a:rPr lang="en-US" sz="24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r>
              <a:rPr lang="en-US" sz="2800" b="1" dirty="0">
                <a:solidFill>
                  <a:srgbClr val="0070C0"/>
                </a:solidFill>
                <a:latin typeface="Corbel" panose="020B0503020204020204" pitchFamily="34" charset="0"/>
              </a:rPr>
              <a:t>  </a:t>
            </a:r>
            <a:endParaRPr lang="fr-CA" sz="28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8" name="Arrow: Right 9">
            <a:extLst>
              <a:ext uri="{FF2B5EF4-FFF2-40B4-BE49-F238E27FC236}">
                <a16:creationId xmlns:a16="http://schemas.microsoft.com/office/drawing/2014/main" id="{4D68E6CC-460A-161A-D6C6-0A97456BA7A0}"/>
              </a:ext>
            </a:extLst>
          </p:cNvPr>
          <p:cNvSpPr/>
          <p:nvPr/>
        </p:nvSpPr>
        <p:spPr>
          <a:xfrm>
            <a:off x="10374364" y="5770360"/>
            <a:ext cx="1152000" cy="50400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0990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 animBg="1"/>
      <p:bldP spid="26" grpId="0"/>
      <p:bldP spid="27" grpId="0"/>
      <p:bldP spid="30" grpId="0"/>
      <p:bldP spid="32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3097" y="1709785"/>
            <a:ext cx="10225805" cy="7229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800" dirty="0"/>
              <a:t>Process by which substance(s) is(are) converted to </a:t>
            </a:r>
            <a:r>
              <a:rPr lang="en-CA" sz="2800" i="1" dirty="0"/>
              <a:t>different</a:t>
            </a:r>
            <a:r>
              <a:rPr lang="en-CA" sz="2800" dirty="0"/>
              <a:t> substance(s).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594975" y="6453188"/>
            <a:ext cx="1597025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fld id="{B6F15528-21DE-4FAA-801E-634DDDAF4B2B}" type="slidenum">
              <a:rPr lang="en-US" smtClean="0"/>
              <a:pPr defTabSz="457200">
                <a:defRPr/>
              </a:pPr>
              <a:t>3</a:t>
            </a:fld>
            <a:endParaRPr lang="en-US">
              <a:solidFill>
                <a:srgbClr val="191B0E"/>
              </a:solidFill>
              <a:latin typeface="Franklin Gothic Book" panose="020B0503020102020204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6BA1545-5D08-EDD6-CF67-0D053B5C7EB4}"/>
              </a:ext>
            </a:extLst>
          </p:cNvPr>
          <p:cNvSpPr txBox="1"/>
          <p:nvPr/>
        </p:nvSpPr>
        <p:spPr>
          <a:xfrm flipH="1">
            <a:off x="921479" y="935790"/>
            <a:ext cx="6916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Chemical Reactions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A7B5A54-54AB-6ABF-C52A-FB70F5DB5C37}"/>
              </a:ext>
            </a:extLst>
          </p:cNvPr>
          <p:cNvSpPr txBox="1">
            <a:spLocks/>
          </p:cNvSpPr>
          <p:nvPr/>
        </p:nvSpPr>
        <p:spPr>
          <a:xfrm>
            <a:off x="3607420" y="2522167"/>
            <a:ext cx="4230844" cy="528394"/>
          </a:xfrm>
          <a:prstGeom prst="rect">
            <a:avLst/>
          </a:prstGeom>
        </p:spPr>
        <p:txBody>
          <a:bodyPr vert="horz" lIns="45720" tIns="45720" rIns="4572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3200" dirty="0">
                <a:solidFill>
                  <a:srgbClr val="0070C0"/>
                </a:solidFill>
              </a:rPr>
              <a:t>Reactants		Products</a:t>
            </a:r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E992F028-0522-43A3-DC7E-3FE7A3C52C0A}"/>
              </a:ext>
            </a:extLst>
          </p:cNvPr>
          <p:cNvSpPr/>
          <p:nvPr/>
        </p:nvSpPr>
        <p:spPr>
          <a:xfrm>
            <a:off x="5462531" y="2660136"/>
            <a:ext cx="731520" cy="18288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9B192EF-0F4F-E1D0-284B-D6F49F584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891" y="3429000"/>
            <a:ext cx="4678799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6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1954530" y="3735240"/>
            <a:ext cx="19656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2400" dirty="0">
                <a:latin typeface="Corbel" panose="020B0503020204020204" pitchFamily="34" charset="0"/>
              </a:rPr>
              <a:t>2.17 </a:t>
            </a:r>
            <a:r>
              <a:rPr lang="en-US" altLang="en-US" sz="2400" dirty="0" err="1">
                <a:latin typeface="Corbel" panose="020B0503020204020204" pitchFamily="34" charset="0"/>
              </a:rPr>
              <a:t>mol</a:t>
            </a:r>
            <a:r>
              <a:rPr lang="en-US" altLang="en-US" sz="2400" dirty="0">
                <a:latin typeface="Corbel" panose="020B0503020204020204" pitchFamily="34" charset="0"/>
              </a:rPr>
              <a:t> H</a:t>
            </a:r>
            <a:r>
              <a:rPr lang="en-US" altLang="en-US" sz="2400" baseline="-25000" dirty="0"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latin typeface="Corbel" panose="020B0503020204020204" pitchFamily="34" charset="0"/>
              </a:rPr>
              <a:t>O</a:t>
            </a: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6121893" y="3979715"/>
            <a:ext cx="17868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2400" dirty="0">
                <a:latin typeface="Corbel" panose="020B0503020204020204" pitchFamily="34" charset="0"/>
              </a:rPr>
              <a:t>1 mol </a:t>
            </a:r>
            <a:r>
              <a:rPr lang="en-US" altLang="en-US" sz="2400" dirty="0" err="1">
                <a:latin typeface="Corbel" panose="020B0503020204020204" pitchFamily="34" charset="0"/>
              </a:rPr>
              <a:t>LiOH</a:t>
            </a:r>
            <a:endParaRPr lang="en-US" altLang="en-US" sz="2400" dirty="0">
              <a:latin typeface="Corbel" panose="020B0503020204020204" pitchFamily="34" charset="0"/>
            </a:endParaRPr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6039854" y="3446315"/>
            <a:ext cx="191297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2400" dirty="0">
                <a:latin typeface="Corbel" panose="020B0503020204020204" pitchFamily="34" charset="0"/>
              </a:rPr>
              <a:t>23.9 g </a:t>
            </a:r>
            <a:r>
              <a:rPr lang="en-US" altLang="en-US" sz="2400" dirty="0" err="1">
                <a:latin typeface="Corbel" panose="020B0503020204020204" pitchFamily="34" charset="0"/>
              </a:rPr>
              <a:t>LiOH</a:t>
            </a:r>
            <a:endParaRPr lang="en-US" altLang="en-US" sz="2400" dirty="0">
              <a:latin typeface="Corbel" panose="020B0503020204020204" pitchFamily="34" charset="0"/>
            </a:endParaRP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6323013" y="3955309"/>
            <a:ext cx="167632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200"/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7993064" y="3726709"/>
            <a:ext cx="21453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Corbel" panose="020B0503020204020204" pitchFamily="34" charset="0"/>
              </a:rPr>
              <a:t>= </a:t>
            </a:r>
            <a:r>
              <a:rPr lang="en-US" altLang="en-US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104 g </a:t>
            </a:r>
            <a:r>
              <a:rPr lang="en-US" altLang="en-US" sz="2400" b="1" dirty="0" err="1">
                <a:solidFill>
                  <a:srgbClr val="FF0000"/>
                </a:solidFill>
                <a:latin typeface="Corbel" panose="020B0503020204020204" pitchFamily="34" charset="0"/>
              </a:rPr>
              <a:t>LiOH</a:t>
            </a:r>
            <a:endParaRPr lang="en-US" altLang="en-US" sz="2400" b="1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29" name="Rectangle 13"/>
          <p:cNvSpPr>
            <a:spLocks noChangeArrowheads="1"/>
          </p:cNvSpPr>
          <p:nvPr/>
        </p:nvSpPr>
        <p:spPr bwMode="auto">
          <a:xfrm>
            <a:off x="4218695" y="3979715"/>
            <a:ext cx="16046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2400" dirty="0">
                <a:latin typeface="Corbel" panose="020B0503020204020204" pitchFamily="34" charset="0"/>
              </a:rPr>
              <a:t>1 mol H</a:t>
            </a:r>
            <a:r>
              <a:rPr lang="en-US" altLang="en-US" sz="2400" baseline="-25000" dirty="0"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latin typeface="Corbel" panose="020B0503020204020204" pitchFamily="34" charset="0"/>
              </a:rPr>
              <a:t>O</a:t>
            </a: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4080134" y="3446315"/>
            <a:ext cx="17997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2400" dirty="0">
                <a:latin typeface="Corbel" panose="020B0503020204020204" pitchFamily="34" charset="0"/>
              </a:rPr>
              <a:t>2 mol </a:t>
            </a:r>
            <a:r>
              <a:rPr lang="en-US" altLang="en-US" sz="2400" dirty="0" err="1">
                <a:latin typeface="Corbel" panose="020B0503020204020204" pitchFamily="34" charset="0"/>
              </a:rPr>
              <a:t>LiOH</a:t>
            </a:r>
            <a:endParaRPr lang="en-US" altLang="en-US" sz="2400" dirty="0">
              <a:latin typeface="Corbel" panose="020B0503020204020204" pitchFamily="34" charset="0"/>
            </a:endParaRPr>
          </a:p>
        </p:txBody>
      </p:sp>
      <p:sp>
        <p:nvSpPr>
          <p:cNvPr id="31" name="Line 15"/>
          <p:cNvSpPr>
            <a:spLocks noChangeShapeType="1"/>
          </p:cNvSpPr>
          <p:nvPr/>
        </p:nvSpPr>
        <p:spPr bwMode="auto">
          <a:xfrm>
            <a:off x="4340226" y="3955309"/>
            <a:ext cx="158409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200"/>
          </a:p>
        </p:txBody>
      </p:sp>
      <p:sp>
        <p:nvSpPr>
          <p:cNvPr id="32" name="AutoShape 16"/>
          <p:cNvSpPr>
            <a:spLocks noChangeArrowheads="1"/>
          </p:cNvSpPr>
          <p:nvPr/>
        </p:nvSpPr>
        <p:spPr bwMode="auto">
          <a:xfrm>
            <a:off x="8297864" y="3750954"/>
            <a:ext cx="1676322" cy="476726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200"/>
          </a:p>
        </p:txBody>
      </p:sp>
      <p:sp>
        <p:nvSpPr>
          <p:cNvPr id="33" name="Rectangle 17"/>
          <p:cNvSpPr>
            <a:spLocks noChangeArrowheads="1"/>
          </p:cNvSpPr>
          <p:nvPr/>
        </p:nvSpPr>
        <p:spPr bwMode="auto">
          <a:xfrm>
            <a:off x="5913250" y="3766505"/>
            <a:ext cx="34017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2200" dirty="0">
                <a:latin typeface="+mn-lt"/>
              </a:rPr>
              <a:t>×</a:t>
            </a:r>
          </a:p>
        </p:txBody>
      </p:sp>
      <p:sp>
        <p:nvSpPr>
          <p:cNvPr id="34" name="Rectangle 18"/>
          <p:cNvSpPr>
            <a:spLocks noChangeArrowheads="1"/>
          </p:cNvSpPr>
          <p:nvPr/>
        </p:nvSpPr>
        <p:spPr bwMode="auto">
          <a:xfrm>
            <a:off x="3963800" y="3766505"/>
            <a:ext cx="34017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2200" dirty="0">
                <a:latin typeface="+mn-lt"/>
              </a:rPr>
              <a:t>×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26723" y="630761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61ED59C-5589-4B76-8152-74413BC703F6}" type="slidenum">
              <a:rPr lang="en-CA" smtClean="0"/>
              <a:t>30</a:t>
            </a:fld>
            <a:endParaRPr lang="en-CA" dirty="0"/>
          </a:p>
        </p:txBody>
      </p:sp>
      <p:grpSp>
        <p:nvGrpSpPr>
          <p:cNvPr id="37" name="Group 3">
            <a:extLst>
              <a:ext uri="{FF2B5EF4-FFF2-40B4-BE49-F238E27FC236}">
                <a16:creationId xmlns:a16="http://schemas.microsoft.com/office/drawing/2014/main" id="{83BA094B-9D93-4AB4-907B-9E4B17E08D5F}"/>
              </a:ext>
            </a:extLst>
          </p:cNvPr>
          <p:cNvGrpSpPr>
            <a:grpSpLocks/>
          </p:cNvGrpSpPr>
          <p:nvPr/>
        </p:nvGrpSpPr>
        <p:grpSpPr bwMode="auto">
          <a:xfrm>
            <a:off x="3585162" y="2088816"/>
            <a:ext cx="4087815" cy="484189"/>
            <a:chOff x="1804" y="2024"/>
            <a:chExt cx="2575" cy="305"/>
          </a:xfrm>
        </p:grpSpPr>
        <p:sp>
          <p:nvSpPr>
            <p:cNvPr id="38" name="Text Box 4">
              <a:extLst>
                <a:ext uri="{FF2B5EF4-FFF2-40B4-BE49-F238E27FC236}">
                  <a16:creationId xmlns:a16="http://schemas.microsoft.com/office/drawing/2014/main" id="{C5B797BC-E2C7-43A3-AF4F-4BD7656360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4" y="2024"/>
              <a:ext cx="1391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r"/>
              <a:r>
                <a:rPr lang="en-US" altLang="en-US" sz="2400" dirty="0">
                  <a:latin typeface="Corbel" panose="020B0503020204020204" pitchFamily="34" charset="0"/>
                </a:rPr>
                <a:t>Li</a:t>
              </a:r>
              <a:r>
                <a:rPr lang="en-US" altLang="en-US" sz="2400" baseline="-25000" dirty="0">
                  <a:latin typeface="Corbel" panose="020B0503020204020204" pitchFamily="34" charset="0"/>
                </a:rPr>
                <a:t>2</a:t>
              </a:r>
              <a:r>
                <a:rPr lang="en-US" altLang="en-US" sz="2400" dirty="0">
                  <a:latin typeface="Corbel" panose="020B0503020204020204" pitchFamily="34" charset="0"/>
                </a:rPr>
                <a:t>O(</a:t>
              </a:r>
              <a:r>
                <a:rPr lang="en-US" altLang="en-US" sz="2400" i="1" dirty="0">
                  <a:latin typeface="Corbel" panose="020B0503020204020204" pitchFamily="34" charset="0"/>
                </a:rPr>
                <a:t>s</a:t>
              </a:r>
              <a:r>
                <a:rPr lang="en-US" altLang="en-US" sz="2400" dirty="0">
                  <a:latin typeface="Corbel" panose="020B0503020204020204" pitchFamily="34" charset="0"/>
                </a:rPr>
                <a:t>) + H</a:t>
              </a:r>
              <a:r>
                <a:rPr lang="en-US" altLang="en-US" sz="2400" baseline="-25000" dirty="0">
                  <a:latin typeface="Corbel" panose="020B0503020204020204" pitchFamily="34" charset="0"/>
                </a:rPr>
                <a:t>2</a:t>
              </a:r>
              <a:r>
                <a:rPr lang="en-US" altLang="en-US" sz="2400" dirty="0">
                  <a:latin typeface="Corbel" panose="020B0503020204020204" pitchFamily="34" charset="0"/>
                </a:rPr>
                <a:t>O(</a:t>
              </a:r>
              <a:r>
                <a:rPr lang="en-US" altLang="en-US" sz="2400" i="1" dirty="0">
                  <a:latin typeface="Corbel" panose="020B0503020204020204" pitchFamily="34" charset="0"/>
                </a:rPr>
                <a:t>g</a:t>
              </a:r>
              <a:r>
                <a:rPr lang="en-US" altLang="en-US" sz="2400" dirty="0">
                  <a:latin typeface="Corbel" panose="020B0503020204020204" pitchFamily="34" charset="0"/>
                </a:rPr>
                <a:t>)</a:t>
              </a:r>
            </a:p>
          </p:txBody>
        </p:sp>
        <p:sp>
          <p:nvSpPr>
            <p:cNvPr id="39" name="Line 5">
              <a:extLst>
                <a:ext uri="{FF2B5EF4-FFF2-40B4-BE49-F238E27FC236}">
                  <a16:creationId xmlns:a16="http://schemas.microsoft.com/office/drawing/2014/main" id="{0E7C7627-453C-4954-952D-21A2A06784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3" y="2184"/>
              <a:ext cx="288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2400">
                <a:latin typeface="Corbel" panose="020B0503020204020204" pitchFamily="34" charset="0"/>
              </a:endParaRPr>
            </a:p>
          </p:txBody>
        </p:sp>
        <p:sp>
          <p:nvSpPr>
            <p:cNvPr id="40" name="Rectangle 6">
              <a:extLst>
                <a:ext uri="{FF2B5EF4-FFF2-40B4-BE49-F238E27FC236}">
                  <a16:creationId xmlns:a16="http://schemas.microsoft.com/office/drawing/2014/main" id="{E88CF378-EF6B-49D3-9CFB-D95F545C65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038"/>
              <a:ext cx="82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altLang="en-US" sz="2400" dirty="0">
                  <a:latin typeface="Corbel" panose="020B0503020204020204" pitchFamily="34" charset="0"/>
                </a:rPr>
                <a:t>2LiOH(</a:t>
              </a:r>
              <a:r>
                <a:rPr lang="en-US" altLang="en-US" sz="2400" i="1" dirty="0">
                  <a:latin typeface="Corbel" panose="020B0503020204020204" pitchFamily="34" charset="0"/>
                </a:rPr>
                <a:t>s</a:t>
              </a:r>
              <a:r>
                <a:rPr lang="en-US" altLang="en-US" sz="2400" dirty="0">
                  <a:latin typeface="Corbel" panose="020B0503020204020204" pitchFamily="34" charset="0"/>
                </a:rPr>
                <a:t>)</a:t>
              </a:r>
            </a:p>
          </p:txBody>
        </p:sp>
      </p:grpSp>
      <p:sp>
        <p:nvSpPr>
          <p:cNvPr id="2" name="Rectangle 8">
            <a:extLst>
              <a:ext uri="{FF2B5EF4-FFF2-40B4-BE49-F238E27FC236}">
                <a16:creationId xmlns:a16="http://schemas.microsoft.com/office/drawing/2014/main" id="{AAFE176A-5932-4C00-9B90-2ADD0D72F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813" y="553792"/>
            <a:ext cx="10891155" cy="1143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>
                <a:latin typeface="Corbel" panose="020B0503020204020204" pitchFamily="34" charset="0"/>
              </a:rPr>
              <a:t>If 80.0 g of water is to be removed and 65.0 g of Li</a:t>
            </a:r>
            <a:r>
              <a:rPr lang="en-US" altLang="en-US" sz="2400" baseline="-25000" dirty="0"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latin typeface="Corbel" panose="020B0503020204020204" pitchFamily="34" charset="0"/>
              </a:rPr>
              <a:t>O is available, </a:t>
            </a:r>
          </a:p>
          <a:p>
            <a:pPr>
              <a:lnSpc>
                <a:spcPct val="150000"/>
              </a:lnSpc>
            </a:pPr>
            <a:r>
              <a:rPr lang="en-US" altLang="en-US" sz="2400" b="1" dirty="0">
                <a:highlight>
                  <a:srgbClr val="FFFF00"/>
                </a:highlight>
                <a:latin typeface="Corbel" panose="020B0503020204020204" pitchFamily="34" charset="0"/>
              </a:rPr>
              <a:t>(c) How many grams of </a:t>
            </a:r>
            <a:r>
              <a:rPr lang="en-US" altLang="en-US" sz="2400" b="1" dirty="0" err="1">
                <a:highlight>
                  <a:srgbClr val="FFFF00"/>
                </a:highlight>
                <a:latin typeface="Corbel" panose="020B0503020204020204" pitchFamily="34" charset="0"/>
              </a:rPr>
              <a:t>LiOH</a:t>
            </a:r>
            <a:r>
              <a:rPr lang="en-US" altLang="en-US" sz="2400" b="1" dirty="0">
                <a:highlight>
                  <a:srgbClr val="FFFF00"/>
                </a:highlight>
                <a:latin typeface="Corbel" panose="020B0503020204020204" pitchFamily="34" charset="0"/>
              </a:rPr>
              <a:t> are produced?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78CE8B-568F-48A8-8C56-9567218CACF9}"/>
              </a:ext>
            </a:extLst>
          </p:cNvPr>
          <p:cNvSpPr txBox="1"/>
          <p:nvPr/>
        </p:nvSpPr>
        <p:spPr>
          <a:xfrm>
            <a:off x="3893508" y="2559479"/>
            <a:ext cx="5681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latin typeface="Corbel" panose="020B0503020204020204" pitchFamily="34" charset="0"/>
              </a:rPr>
              <a:t>1      :      1            :        2          mole ratio</a:t>
            </a:r>
          </a:p>
        </p:txBody>
      </p:sp>
      <p:sp>
        <p:nvSpPr>
          <p:cNvPr id="7" name="AutoShape 23">
            <a:extLst>
              <a:ext uri="{FF2B5EF4-FFF2-40B4-BE49-F238E27FC236}">
                <a16:creationId xmlns:a16="http://schemas.microsoft.com/office/drawing/2014/main" id="{6FED7FEA-D03F-CA6C-1E98-90E8A1712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3701" y="5917423"/>
            <a:ext cx="1890262" cy="476726"/>
          </a:xfrm>
          <a:prstGeom prst="roundRect">
            <a:avLst>
              <a:gd name="adj" fmla="val 16667"/>
            </a:avLst>
          </a:prstGeom>
          <a:noFill/>
          <a:ln w="25400">
            <a:noFill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200" b="1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4879E1E-A0E4-F138-132D-E0A3D9405ECB}"/>
              </a:ext>
            </a:extLst>
          </p:cNvPr>
          <p:cNvSpPr txBox="1"/>
          <p:nvPr/>
        </p:nvSpPr>
        <p:spPr>
          <a:xfrm flipH="1">
            <a:off x="374326" y="82484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Limiting Reactants, </a:t>
            </a:r>
            <a:r>
              <a:rPr lang="en-US" sz="24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92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 animBg="1"/>
      <p:bldP spid="27" grpId="0"/>
      <p:bldP spid="29" grpId="0"/>
      <p:bldP spid="30" grpId="0"/>
      <p:bldP spid="31" grpId="0" animBg="1"/>
      <p:bldP spid="32" grpId="0" animBg="1"/>
      <p:bldP spid="33" grpId="0"/>
      <p:bldP spid="3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60126" y="5364234"/>
            <a:ext cx="70565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1D6295"/>
                </a:solidFill>
                <a:latin typeface="Corbel" panose="020B0503020204020204" pitchFamily="34" charset="0"/>
              </a:rPr>
              <a:t>Actual Yield</a:t>
            </a:r>
            <a:r>
              <a:rPr lang="en-US" altLang="en-US" sz="2400" dirty="0">
                <a:solidFill>
                  <a:srgbClr val="1D6295"/>
                </a:solidFill>
                <a:latin typeface="Corbel" panose="020B0503020204020204" pitchFamily="34" charset="0"/>
              </a:rPr>
              <a:t>: </a:t>
            </a:r>
            <a:r>
              <a:rPr lang="en-US" altLang="en-US" sz="2400" dirty="0">
                <a:solidFill>
                  <a:srgbClr val="000000"/>
                </a:solidFill>
                <a:latin typeface="Corbel" panose="020B0503020204020204" pitchFamily="34" charset="0"/>
              </a:rPr>
              <a:t>Actual amount produced in a reaction.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26723" y="630761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61ED59C-5589-4B76-8152-74413BC703F6}" type="slidenum">
              <a:rPr lang="en-CA" smtClean="0"/>
              <a:t>31</a:t>
            </a:fld>
            <a:endParaRPr lang="en-C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D3B396-8846-4B37-837F-9AB09B0E8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848" y="2305477"/>
            <a:ext cx="1121486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1D6295"/>
                </a:solidFill>
                <a:latin typeface="Corbel" panose="020B0503020204020204" pitchFamily="34" charset="0"/>
              </a:rPr>
              <a:t>Theoretical Yield</a:t>
            </a:r>
            <a:r>
              <a:rPr lang="en-US" altLang="en-US" sz="2400" dirty="0">
                <a:solidFill>
                  <a:srgbClr val="1D6295"/>
                </a:solidFill>
                <a:latin typeface="Corbel" panose="020B0503020204020204" pitchFamily="34" charset="0"/>
              </a:rPr>
              <a:t>: </a:t>
            </a:r>
            <a:r>
              <a:rPr lang="en-US" altLang="en-US" sz="2400" dirty="0">
                <a:latin typeface="Corbel" panose="020B0503020204020204" pitchFamily="34" charset="0"/>
              </a:rPr>
              <a:t>maximum amount of a given product that can be formed when</a:t>
            </a:r>
            <a:r>
              <a:rPr lang="en-US" altLang="en-US" sz="2400" dirty="0">
                <a:solidFill>
                  <a:srgbClr val="000000"/>
                </a:solidFill>
                <a:latin typeface="Corbel" panose="020B0503020204020204" pitchFamily="34" charset="0"/>
              </a:rPr>
              <a:t> </a:t>
            </a:r>
            <a:r>
              <a:rPr lang="en-US" sz="2400" dirty="0">
                <a:latin typeface="Corbel" panose="020B0503020204020204" pitchFamily="34" charset="0"/>
                <a:cs typeface="Times New Roman" pitchFamily="18" charset="0"/>
              </a:rPr>
              <a:t>the limiting reactant is completely consumed. </a:t>
            </a:r>
            <a:r>
              <a:rPr lang="en-US" sz="2400" i="1" dirty="0">
                <a:latin typeface="Corbel" panose="020B0503020204020204" pitchFamily="34" charset="0"/>
                <a:cs typeface="Times New Roman" pitchFamily="18" charset="0"/>
              </a:rPr>
              <a:t>(</a:t>
            </a:r>
            <a:r>
              <a:rPr lang="en-US" altLang="en-US" sz="2400" i="1" dirty="0">
                <a:solidFill>
                  <a:srgbClr val="000000"/>
                </a:solidFill>
                <a:latin typeface="Corbel" panose="020B0503020204020204" pitchFamily="34" charset="0"/>
              </a:rPr>
              <a:t>Amount predicted using balanced equations and calculations).</a:t>
            </a:r>
            <a:endParaRPr lang="en-US" sz="2400" i="1" dirty="0">
              <a:latin typeface="Corbel" panose="020B0503020204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966CED4-5253-8366-D1B5-3AB893045AC4}"/>
              </a:ext>
            </a:extLst>
          </p:cNvPr>
          <p:cNvSpPr txBox="1"/>
          <p:nvPr/>
        </p:nvSpPr>
        <p:spPr>
          <a:xfrm flipH="1">
            <a:off x="1060126" y="989469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Yield of Chemical Reaction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B621277-4AE0-C33D-DC2D-7F0499ED533A}"/>
              </a:ext>
            </a:extLst>
          </p:cNvPr>
          <p:cNvSpPr txBox="1">
            <a:spLocks/>
          </p:cNvSpPr>
          <p:nvPr/>
        </p:nvSpPr>
        <p:spPr>
          <a:xfrm>
            <a:off x="813848" y="1709255"/>
            <a:ext cx="11214866" cy="439103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Corbel" panose="020B0503020204020204" pitchFamily="34" charset="0"/>
              </a:rPr>
              <a:t>An important indicator of the efficiency of a particular laboratory or industrial reaction.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25CAF4-20A2-F745-D153-56D25E99D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9778" y="3787222"/>
            <a:ext cx="10745548" cy="11966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Corbel" panose="020B0503020204020204" pitchFamily="34" charset="0"/>
              </a:rPr>
              <a:t>Experimentally, reactions are never 100% efficient and product is lost along the way (</a:t>
            </a:r>
            <a:r>
              <a:rPr lang="en-US" sz="2400" i="1" dirty="0">
                <a:latin typeface="Corbel" panose="020B0503020204020204" pitchFamily="34" charset="0"/>
              </a:rPr>
              <a:t>by-products of reaction, lost during isolation, etc</a:t>
            </a:r>
            <a:r>
              <a:rPr lang="en-US" sz="2400" dirty="0">
                <a:latin typeface="Corbel" panose="020B0503020204020204" pitchFamily="34" charset="0"/>
              </a:rPr>
              <a:t>.).  The </a:t>
            </a:r>
            <a:r>
              <a:rPr lang="en-US" sz="2400" i="1" dirty="0">
                <a:latin typeface="Corbel" panose="020B0503020204020204" pitchFamily="34" charset="0"/>
              </a:rPr>
              <a:t>actual</a:t>
            </a:r>
            <a:r>
              <a:rPr lang="en-US" sz="2400" dirty="0">
                <a:latin typeface="Corbel" panose="020B0503020204020204" pitchFamily="34" charset="0"/>
              </a:rPr>
              <a:t> amount of product recovered is called the </a:t>
            </a:r>
            <a:r>
              <a:rPr lang="en-US" sz="2400" b="1" dirty="0">
                <a:solidFill>
                  <a:srgbClr val="1D6295"/>
                </a:solidFill>
                <a:latin typeface="Corbel" panose="020B0503020204020204" pitchFamily="34" charset="0"/>
              </a:rPr>
              <a:t>actual yield</a:t>
            </a:r>
            <a:r>
              <a:rPr lang="en-US" sz="2400" dirty="0">
                <a:latin typeface="Corbel" panose="020B0503020204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824707" y="2004714"/>
            <a:ext cx="35157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7236DE"/>
                </a:solidFill>
                <a:latin typeface="+mn-lt"/>
              </a:rPr>
              <a:t>Actual yield of product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500274" y="2548011"/>
            <a:ext cx="42162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7236DE"/>
                </a:solidFill>
                <a:latin typeface="+mn-lt"/>
              </a:rPr>
              <a:t>Theoretical yield of product</a:t>
            </a: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4537277" y="2527993"/>
            <a:ext cx="3996000" cy="0"/>
          </a:xfrm>
          <a:prstGeom prst="line">
            <a:avLst/>
          </a:prstGeom>
          <a:noFill/>
          <a:ln w="25400">
            <a:solidFill>
              <a:srgbClr val="7236D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2200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8682480" y="2297161"/>
            <a:ext cx="12378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7236DE"/>
                </a:solidFill>
                <a:latin typeface="+mn-lt"/>
              </a:rPr>
              <a:t>× 100%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940231" y="2277143"/>
            <a:ext cx="15424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b="1" dirty="0">
                <a:solidFill>
                  <a:srgbClr val="7236DE"/>
                </a:solidFill>
                <a:latin typeface="+mn-lt"/>
              </a:rPr>
              <a:t>% Yield =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26723" y="630761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61ED59C-5589-4B76-8152-74413BC703F6}" type="slidenum">
              <a:rPr lang="en-CA" smtClean="0"/>
              <a:t>32</a:t>
            </a:fld>
            <a:endParaRPr lang="en-CA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F53843-6A87-4F7D-98B9-0C225BB56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567" y="979742"/>
            <a:ext cx="112148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/>
            <a:r>
              <a:rPr lang="en-US" altLang="en-US" sz="2400" b="1" dirty="0">
                <a:latin typeface="Corbel" panose="020B0503020204020204" pitchFamily="34" charset="0"/>
              </a:rPr>
              <a:t>	Percent Yield</a:t>
            </a:r>
            <a:r>
              <a:rPr lang="en-US" altLang="en-US" sz="2400" dirty="0">
                <a:latin typeface="Corbel" panose="020B0503020204020204" pitchFamily="34" charset="0"/>
              </a:rPr>
              <a:t>: </a:t>
            </a:r>
            <a:r>
              <a:rPr lang="en-US" altLang="en-US" sz="2400" dirty="0">
                <a:solidFill>
                  <a:srgbClr val="000000"/>
                </a:solidFill>
                <a:latin typeface="Corbel" panose="020B0503020204020204" pitchFamily="34" charset="0"/>
              </a:rPr>
              <a:t>Ratio of actual yield to theoretical yield, expressed as a percentage.</a:t>
            </a:r>
            <a:endParaRPr lang="en-US" altLang="en-US" sz="2400" dirty="0">
              <a:latin typeface="Corbel" panose="020B0503020204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EEA7DC-CBE5-4E5C-A3AF-0DD69F016868}"/>
              </a:ext>
            </a:extLst>
          </p:cNvPr>
          <p:cNvSpPr/>
          <p:nvPr/>
        </p:nvSpPr>
        <p:spPr>
          <a:xfrm>
            <a:off x="2863338" y="1923320"/>
            <a:ext cx="6959519" cy="1280160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966CED4-5253-8366-D1B5-3AB893045AC4}"/>
              </a:ext>
            </a:extLst>
          </p:cNvPr>
          <p:cNvSpPr txBox="1"/>
          <p:nvPr/>
        </p:nvSpPr>
        <p:spPr>
          <a:xfrm flipH="1">
            <a:off x="309753" y="55242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Yield of Chemical Reactions, </a:t>
            </a:r>
            <a:r>
              <a:rPr lang="en-US" sz="28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B12C27D4-1E96-E26D-95AB-9E6D324CC45F}"/>
              </a:ext>
            </a:extLst>
          </p:cNvPr>
          <p:cNvGrpSpPr/>
          <p:nvPr/>
        </p:nvGrpSpPr>
        <p:grpSpPr>
          <a:xfrm>
            <a:off x="3160056" y="3589942"/>
            <a:ext cx="6285707" cy="1461840"/>
            <a:chOff x="1297825" y="5105398"/>
            <a:chExt cx="6285707" cy="1461840"/>
          </a:xfrm>
        </p:grpSpPr>
        <p:sp>
          <p:nvSpPr>
            <p:cNvPr id="5" name="Text Box 7">
              <a:extLst>
                <a:ext uri="{FF2B5EF4-FFF2-40B4-BE49-F238E27FC236}">
                  <a16:creationId xmlns:a16="http://schemas.microsoft.com/office/drawing/2014/main" id="{F9122E38-4E02-FE7B-36D2-11A324AA49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9425" y="5105398"/>
              <a:ext cx="549275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>
                <a:defRPr/>
              </a:pPr>
              <a:r>
                <a:rPr lang="en-US" sz="3200" i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or</a:t>
              </a:r>
              <a:endParaRPr lang="en-US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C4672F3-6C75-65F5-7339-1327864347FC}"/>
                </a:ext>
              </a:extLst>
            </p:cNvPr>
            <p:cNvGrpSpPr/>
            <p:nvPr/>
          </p:nvGrpSpPr>
          <p:grpSpPr>
            <a:xfrm>
              <a:off x="1297825" y="5677072"/>
              <a:ext cx="3032975" cy="890166"/>
              <a:chOff x="5257800" y="4950466"/>
              <a:chExt cx="3032975" cy="890166"/>
            </a:xfrm>
          </p:grpSpPr>
          <p:sp>
            <p:nvSpPr>
              <p:cNvPr id="15" name="TextBox 13">
                <a:extLst>
                  <a:ext uri="{FF2B5EF4-FFF2-40B4-BE49-F238E27FC236}">
                    <a16:creationId xmlns:a16="http://schemas.microsoft.com/office/drawing/2014/main" id="{D6AFABA5-49A0-24AB-666C-C5E5A03F4316}"/>
                  </a:ext>
                </a:extLst>
              </p:cNvPr>
              <p:cNvSpPr txBox="1"/>
              <p:nvPr/>
            </p:nvSpPr>
            <p:spPr>
              <a:xfrm>
                <a:off x="5629251" y="4950466"/>
                <a:ext cx="19976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>
                  <a:defRPr/>
                </a:pPr>
                <a:r>
                  <a:rPr lang="en-US" sz="240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What you got</a:t>
                </a:r>
              </a:p>
            </p:txBody>
          </p:sp>
          <p:cxnSp>
            <p:nvCxnSpPr>
              <p:cNvPr id="17" name="Straight Connector 14">
                <a:extLst>
                  <a:ext uri="{FF2B5EF4-FFF2-40B4-BE49-F238E27FC236}">
                    <a16:creationId xmlns:a16="http://schemas.microsoft.com/office/drawing/2014/main" id="{F1B6D931-7EFB-BD05-20A5-780C4D791103}"/>
                  </a:ext>
                </a:extLst>
              </p:cNvPr>
              <p:cNvCxnSpPr/>
              <p:nvPr/>
            </p:nvCxnSpPr>
            <p:spPr>
              <a:xfrm>
                <a:off x="5257800" y="5397501"/>
                <a:ext cx="274320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5">
                <a:extLst>
                  <a:ext uri="{FF2B5EF4-FFF2-40B4-BE49-F238E27FC236}">
                    <a16:creationId xmlns:a16="http://schemas.microsoft.com/office/drawing/2014/main" id="{C8F7DC4C-00A6-E060-685E-C2F1A39CE3F0}"/>
                  </a:ext>
                </a:extLst>
              </p:cNvPr>
              <p:cNvSpPr txBox="1"/>
              <p:nvPr/>
            </p:nvSpPr>
            <p:spPr>
              <a:xfrm>
                <a:off x="5406429" y="5378967"/>
                <a:ext cx="28843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>
                  <a:defRPr/>
                </a:pPr>
                <a:r>
                  <a:rPr lang="en-US" sz="240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Maximum possible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C9670F5-D1A7-2433-961E-DB1CA8E4E617}"/>
                </a:ext>
              </a:extLst>
            </p:cNvPr>
            <p:cNvSpPr txBox="1"/>
            <p:nvPr/>
          </p:nvSpPr>
          <p:spPr>
            <a:xfrm>
              <a:off x="4189654" y="5863255"/>
              <a:ext cx="33938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24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x 100% = percent yield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259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930027" y="628788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61ED59C-5589-4B76-8152-74413BC703F6}" type="slidenum">
              <a:rPr lang="en-CA" smtClean="0"/>
              <a:t>33</a:t>
            </a:fld>
            <a:endParaRPr lang="en-CA" dirty="0"/>
          </a:p>
        </p:txBody>
      </p:sp>
      <p:sp>
        <p:nvSpPr>
          <p:cNvPr id="33" name="Rectangle 12">
            <a:extLst>
              <a:ext uri="{FF2B5EF4-FFF2-40B4-BE49-F238E27FC236}">
                <a16:creationId xmlns:a16="http://schemas.microsoft.com/office/drawing/2014/main" id="{67A0C0FA-8EB1-4E81-ABD1-312CEF96F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3006" y="2355309"/>
            <a:ext cx="221887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200" dirty="0">
                <a:solidFill>
                  <a:srgbClr val="FF33CC"/>
                </a:solidFill>
                <a:latin typeface="+mn-lt"/>
              </a:rPr>
              <a:t>m = </a:t>
            </a:r>
            <a:r>
              <a:rPr lang="en-US" altLang="en-US" sz="2200" b="1" dirty="0">
                <a:solidFill>
                  <a:srgbClr val="FF33CC"/>
                </a:solidFill>
                <a:latin typeface="+mn-lt"/>
              </a:rPr>
              <a:t>104 g </a:t>
            </a:r>
            <a:r>
              <a:rPr lang="en-US" altLang="en-US" sz="2200" b="1" dirty="0" err="1">
                <a:solidFill>
                  <a:srgbClr val="FF33CC"/>
                </a:solidFill>
                <a:latin typeface="+mn-lt"/>
              </a:rPr>
              <a:t>LiOH</a:t>
            </a:r>
            <a:endParaRPr lang="en-US" altLang="en-US" sz="2200" b="1" dirty="0">
              <a:solidFill>
                <a:srgbClr val="FF33CC"/>
              </a:solidFill>
              <a:latin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14CCBE-F56B-423D-AA59-2EBDB0A13B9E}"/>
              </a:ext>
            </a:extLst>
          </p:cNvPr>
          <p:cNvSpPr txBox="1"/>
          <p:nvPr/>
        </p:nvSpPr>
        <p:spPr>
          <a:xfrm>
            <a:off x="7048653" y="2743965"/>
            <a:ext cx="27606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b="1" dirty="0">
                <a:solidFill>
                  <a:srgbClr val="FF33CC"/>
                </a:solidFill>
              </a:rPr>
              <a:t>    Theoretical Yield</a:t>
            </a:r>
          </a:p>
        </p:txBody>
      </p:sp>
      <p:grpSp>
        <p:nvGrpSpPr>
          <p:cNvPr id="17" name="Group 3">
            <a:extLst>
              <a:ext uri="{FF2B5EF4-FFF2-40B4-BE49-F238E27FC236}">
                <a16:creationId xmlns:a16="http://schemas.microsoft.com/office/drawing/2014/main" id="{BBC829EC-E92E-4B67-960C-910A41A3A38D}"/>
              </a:ext>
            </a:extLst>
          </p:cNvPr>
          <p:cNvGrpSpPr>
            <a:grpSpLocks/>
          </p:cNvGrpSpPr>
          <p:nvPr/>
        </p:nvGrpSpPr>
        <p:grpSpPr bwMode="auto">
          <a:xfrm>
            <a:off x="2998786" y="1837085"/>
            <a:ext cx="5911858" cy="484189"/>
            <a:chOff x="1229" y="2024"/>
            <a:chExt cx="3724" cy="305"/>
          </a:xfrm>
        </p:grpSpPr>
        <p:sp>
          <p:nvSpPr>
            <p:cNvPr id="18" name="Text Box 4">
              <a:extLst>
                <a:ext uri="{FF2B5EF4-FFF2-40B4-BE49-F238E27FC236}">
                  <a16:creationId xmlns:a16="http://schemas.microsoft.com/office/drawing/2014/main" id="{0E528156-99A3-44F1-9E28-0CCDEBCB5A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9" y="2024"/>
              <a:ext cx="196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r"/>
              <a:r>
                <a:rPr lang="en-US" altLang="en-US" sz="2400" dirty="0">
                  <a:latin typeface="Corbel" panose="020B0503020204020204" pitchFamily="34" charset="0"/>
                </a:rPr>
                <a:t>Li</a:t>
              </a:r>
              <a:r>
                <a:rPr lang="en-US" altLang="en-US" sz="2400" baseline="-25000" dirty="0">
                  <a:latin typeface="Corbel" panose="020B0503020204020204" pitchFamily="34" charset="0"/>
                </a:rPr>
                <a:t>2</a:t>
              </a:r>
              <a:r>
                <a:rPr lang="en-US" altLang="en-US" sz="2400" dirty="0">
                  <a:latin typeface="Corbel" panose="020B0503020204020204" pitchFamily="34" charset="0"/>
                </a:rPr>
                <a:t>O(</a:t>
              </a:r>
              <a:r>
                <a:rPr lang="en-US" altLang="en-US" sz="2400" i="1" dirty="0">
                  <a:latin typeface="Corbel" panose="020B0503020204020204" pitchFamily="34" charset="0"/>
                </a:rPr>
                <a:t>s</a:t>
              </a:r>
              <a:r>
                <a:rPr lang="en-US" altLang="en-US" sz="2400" dirty="0">
                  <a:latin typeface="Corbel" panose="020B0503020204020204" pitchFamily="34" charset="0"/>
                </a:rPr>
                <a:t>)         +        H</a:t>
              </a:r>
              <a:r>
                <a:rPr lang="en-US" altLang="en-US" sz="2400" baseline="-25000" dirty="0">
                  <a:latin typeface="Corbel" panose="020B0503020204020204" pitchFamily="34" charset="0"/>
                </a:rPr>
                <a:t>2</a:t>
              </a:r>
              <a:r>
                <a:rPr lang="en-US" altLang="en-US" sz="2400" dirty="0">
                  <a:latin typeface="Corbel" panose="020B0503020204020204" pitchFamily="34" charset="0"/>
                </a:rPr>
                <a:t>O(</a:t>
              </a:r>
              <a:r>
                <a:rPr lang="en-US" altLang="en-US" sz="2400" i="1" dirty="0">
                  <a:latin typeface="Corbel" panose="020B0503020204020204" pitchFamily="34" charset="0"/>
                </a:rPr>
                <a:t>g</a:t>
              </a:r>
              <a:r>
                <a:rPr lang="en-US" altLang="en-US" sz="2400" dirty="0">
                  <a:latin typeface="Corbel" panose="020B0503020204020204" pitchFamily="34" charset="0"/>
                </a:rPr>
                <a:t>)</a:t>
              </a:r>
            </a:p>
          </p:txBody>
        </p:sp>
        <p:sp>
          <p:nvSpPr>
            <p:cNvPr id="26" name="Line 5">
              <a:extLst>
                <a:ext uri="{FF2B5EF4-FFF2-40B4-BE49-F238E27FC236}">
                  <a16:creationId xmlns:a16="http://schemas.microsoft.com/office/drawing/2014/main" id="{497624F5-4A5B-4A7D-B8C9-E6B4E52466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9" y="2184"/>
              <a:ext cx="288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2400">
                <a:latin typeface="Corbel" panose="020B0503020204020204" pitchFamily="34" charset="0"/>
              </a:endParaRPr>
            </a:p>
          </p:txBody>
        </p:sp>
        <p:sp>
          <p:nvSpPr>
            <p:cNvPr id="27" name="Rectangle 6">
              <a:extLst>
                <a:ext uri="{FF2B5EF4-FFF2-40B4-BE49-F238E27FC236}">
                  <a16:creationId xmlns:a16="http://schemas.microsoft.com/office/drawing/2014/main" id="{48102E1D-BD2B-4BC7-B730-C42D02089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038"/>
              <a:ext cx="1401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altLang="en-US" sz="2400" dirty="0">
                  <a:latin typeface="Corbel" panose="020B0503020204020204" pitchFamily="34" charset="0"/>
                </a:rPr>
                <a:t>               </a:t>
              </a:r>
              <a:r>
                <a:rPr lang="en-US" altLang="en-US" sz="2400" b="1" dirty="0">
                  <a:latin typeface="Corbel" panose="020B0503020204020204" pitchFamily="34" charset="0"/>
                </a:rPr>
                <a:t>2</a:t>
              </a:r>
              <a:r>
                <a:rPr lang="en-US" altLang="en-US" sz="2400" dirty="0">
                  <a:latin typeface="Corbel" panose="020B0503020204020204" pitchFamily="34" charset="0"/>
                </a:rPr>
                <a:t>LiOH(</a:t>
              </a:r>
              <a:r>
                <a:rPr lang="en-US" altLang="en-US" sz="2400" i="1" dirty="0">
                  <a:latin typeface="Corbel" panose="020B0503020204020204" pitchFamily="34" charset="0"/>
                </a:rPr>
                <a:t>s</a:t>
              </a:r>
              <a:r>
                <a:rPr lang="en-US" altLang="en-US" sz="2400" dirty="0">
                  <a:latin typeface="Corbel" panose="020B0503020204020204" pitchFamily="34" charset="0"/>
                </a:rPr>
                <a:t>)</a:t>
              </a:r>
            </a:p>
          </p:txBody>
        </p:sp>
      </p:grpSp>
      <p:sp>
        <p:nvSpPr>
          <p:cNvPr id="29" name="Text Box 5">
            <a:extLst>
              <a:ext uri="{FF2B5EF4-FFF2-40B4-BE49-F238E27FC236}">
                <a16:creationId xmlns:a16="http://schemas.microsoft.com/office/drawing/2014/main" id="{C13CBDC7-2511-44EF-8091-FE681BC95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5402" y="3467378"/>
            <a:ext cx="30540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Actual yield of product</a:t>
            </a:r>
          </a:p>
        </p:txBody>
      </p:sp>
      <p:sp>
        <p:nvSpPr>
          <p:cNvPr id="31" name="Text Box 6">
            <a:extLst>
              <a:ext uri="{FF2B5EF4-FFF2-40B4-BE49-F238E27FC236}">
                <a16:creationId xmlns:a16="http://schemas.microsoft.com/office/drawing/2014/main" id="{FFCE6988-6BB5-418E-8D32-0555FBE8E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7838" y="4010675"/>
            <a:ext cx="36808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Theoretical yield of product</a:t>
            </a:r>
          </a:p>
        </p:txBody>
      </p:sp>
      <p:sp>
        <p:nvSpPr>
          <p:cNvPr id="37" name="Line 7">
            <a:extLst>
              <a:ext uri="{FF2B5EF4-FFF2-40B4-BE49-F238E27FC236}">
                <a16:creationId xmlns:a16="http://schemas.microsoft.com/office/drawing/2014/main" id="{0084AB34-75C2-4C1C-ACAF-AAFB90CAF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64632" y="3970639"/>
            <a:ext cx="356616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240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5C58287-F47B-49DB-8B86-D4830A2EF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4764" y="3681374"/>
            <a:ext cx="114967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200" dirty="0">
                <a:solidFill>
                  <a:srgbClr val="FF0000"/>
                </a:solidFill>
                <a:latin typeface="+mn-lt"/>
              </a:rPr>
              <a:t>× 100%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EF405E2-D1D0-4552-B117-633F39ACC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323" y="3739807"/>
            <a:ext cx="13659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% Yield =</a:t>
            </a:r>
          </a:p>
        </p:txBody>
      </p:sp>
      <p:sp>
        <p:nvSpPr>
          <p:cNvPr id="40" name="Text Box 5">
            <a:extLst>
              <a:ext uri="{FF2B5EF4-FFF2-40B4-BE49-F238E27FC236}">
                <a16:creationId xmlns:a16="http://schemas.microsoft.com/office/drawing/2014/main" id="{76DF4973-2D2E-403E-BC97-5464F681D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8807" y="4583826"/>
            <a:ext cx="16962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90.6 g </a:t>
            </a:r>
            <a:r>
              <a:rPr lang="en-US" altLang="en-US" sz="2400" dirty="0" err="1">
                <a:solidFill>
                  <a:srgbClr val="FF0000"/>
                </a:solidFill>
                <a:latin typeface="Corbel" panose="020B0503020204020204" pitchFamily="34" charset="0"/>
              </a:rPr>
              <a:t>LiOH</a:t>
            </a:r>
            <a:endParaRPr lang="en-US" altLang="en-US" sz="240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41" name="Text Box 6">
            <a:extLst>
              <a:ext uri="{FF2B5EF4-FFF2-40B4-BE49-F238E27FC236}">
                <a16:creationId xmlns:a16="http://schemas.microsoft.com/office/drawing/2014/main" id="{B87C2253-BF28-45ED-A824-C5B5304C5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2583" y="5156077"/>
            <a:ext cx="15872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104 g </a:t>
            </a:r>
            <a:r>
              <a:rPr lang="en-US" altLang="en-US" sz="2400" dirty="0" err="1">
                <a:solidFill>
                  <a:srgbClr val="FF0000"/>
                </a:solidFill>
                <a:latin typeface="Corbel" panose="020B0503020204020204" pitchFamily="34" charset="0"/>
              </a:rPr>
              <a:t>LiOH</a:t>
            </a:r>
            <a:endParaRPr lang="en-US" altLang="en-US" sz="240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0F350DC-29E2-4850-9828-917042421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0544" y="4899833"/>
            <a:ext cx="110639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× 100%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1AF756E-6FBB-4879-BB7C-BC2E37E07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0844" y="4924115"/>
            <a:ext cx="13659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% Yield =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A85EA71-AA4C-42DA-8AB4-97A9855EF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0614" y="4946255"/>
            <a:ext cx="23168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% Yield = 87.1 %</a:t>
            </a:r>
          </a:p>
        </p:txBody>
      </p:sp>
      <p:sp>
        <p:nvSpPr>
          <p:cNvPr id="46" name="AutoShape 17">
            <a:extLst>
              <a:ext uri="{FF2B5EF4-FFF2-40B4-BE49-F238E27FC236}">
                <a16:creationId xmlns:a16="http://schemas.microsoft.com/office/drawing/2014/main" id="{EEEAF969-6CA5-427D-9661-80D699877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9601" y="4950362"/>
            <a:ext cx="2218877" cy="476726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20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BB62153-56F4-3DBE-F59A-3512D28197D9}"/>
              </a:ext>
            </a:extLst>
          </p:cNvPr>
          <p:cNvSpPr txBox="1"/>
          <p:nvPr/>
        </p:nvSpPr>
        <p:spPr>
          <a:xfrm flipH="1">
            <a:off x="374326" y="82484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Yield of Chemical Reactions, </a:t>
            </a:r>
            <a:r>
              <a:rPr lang="en-US" sz="24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99A714F7-7453-002B-36A5-F1001E551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587" y="856260"/>
            <a:ext cx="110653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b="1" dirty="0">
                <a:latin typeface="Corbel" panose="020B0503020204020204" pitchFamily="34" charset="0"/>
              </a:rPr>
              <a:t>Question: </a:t>
            </a:r>
            <a:r>
              <a:rPr lang="en-US" altLang="en-US" sz="2400" dirty="0">
                <a:latin typeface="Corbel" panose="020B0503020204020204" pitchFamily="34" charset="0"/>
              </a:rPr>
              <a:t>If 80.0 g of water reacts with 65.0 g of Li</a:t>
            </a:r>
            <a:r>
              <a:rPr lang="en-US" altLang="en-US" sz="2400" baseline="-25000" dirty="0"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latin typeface="Corbel" panose="020B0503020204020204" pitchFamily="34" charset="0"/>
              </a:rPr>
              <a:t>O to give 90.6 g of </a:t>
            </a:r>
            <a:r>
              <a:rPr lang="en-US" altLang="en-US" sz="2400" dirty="0" err="1">
                <a:latin typeface="Corbel" panose="020B0503020204020204" pitchFamily="34" charset="0"/>
              </a:rPr>
              <a:t>LiOH</a:t>
            </a:r>
            <a:r>
              <a:rPr lang="en-US" altLang="en-US" sz="2400" dirty="0">
                <a:latin typeface="Corbel" panose="020B0503020204020204" pitchFamily="34" charset="0"/>
              </a:rPr>
              <a:t>, what is the percent yield of the reaction?</a:t>
            </a:r>
          </a:p>
        </p:txBody>
      </p:sp>
      <p:sp>
        <p:nvSpPr>
          <p:cNvPr id="7" name="Line 7">
            <a:extLst>
              <a:ext uri="{FF2B5EF4-FFF2-40B4-BE49-F238E27FC236}">
                <a16:creationId xmlns:a16="http://schemas.microsoft.com/office/drawing/2014/main" id="{DE57CFD5-7597-A3C3-B290-78CA9CCBEC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15564" y="5130666"/>
            <a:ext cx="2017090" cy="1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40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07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926723" y="630761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61ED59C-5589-4B76-8152-74413BC703F6}" type="slidenum">
              <a:rPr lang="en-CA" smtClean="0"/>
              <a:t>34</a:t>
            </a:fld>
            <a:endParaRPr lang="en-C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912FFB-016C-4218-95A2-F812F391C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039" y="855744"/>
            <a:ext cx="1081572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/>
            <a:r>
              <a:rPr lang="en-US" altLang="en-US" sz="2400" b="1" dirty="0">
                <a:latin typeface="Corbel" panose="020B0503020204020204" pitchFamily="34" charset="0"/>
              </a:rPr>
              <a:t>Percent Atom Economy</a:t>
            </a:r>
            <a:r>
              <a:rPr lang="en-US" altLang="en-US" sz="2400" dirty="0">
                <a:latin typeface="Corbel" panose="020B0503020204020204" pitchFamily="34" charset="0"/>
              </a:rPr>
              <a:t>: </a:t>
            </a:r>
            <a:r>
              <a:rPr lang="en-US" altLang="en-US" sz="2400" dirty="0">
                <a:solidFill>
                  <a:srgbClr val="000000"/>
                </a:solidFill>
                <a:latin typeface="Corbel" panose="020B0503020204020204" pitchFamily="34" charset="0"/>
              </a:rPr>
              <a:t>Ratio of the molecular weight of the </a:t>
            </a:r>
            <a:r>
              <a:rPr lang="en-US" altLang="en-US" sz="2400" b="1" dirty="0">
                <a:solidFill>
                  <a:srgbClr val="000000"/>
                </a:solidFill>
                <a:latin typeface="Corbel" panose="020B0503020204020204" pitchFamily="34" charset="0"/>
              </a:rPr>
              <a:t>desired product </a:t>
            </a:r>
            <a:r>
              <a:rPr lang="en-US" altLang="en-US" sz="2400" dirty="0">
                <a:solidFill>
                  <a:srgbClr val="000000"/>
                </a:solidFill>
                <a:latin typeface="Corbel" panose="020B0503020204020204" pitchFamily="34" charset="0"/>
              </a:rPr>
              <a:t>to the molecular weight(s) (MW) of the </a:t>
            </a:r>
            <a:r>
              <a:rPr lang="en-US" altLang="en-US" sz="2400" b="1" dirty="0">
                <a:solidFill>
                  <a:srgbClr val="000000"/>
                </a:solidFill>
                <a:latin typeface="Corbel" panose="020B0503020204020204" pitchFamily="34" charset="0"/>
              </a:rPr>
              <a:t>reactants</a:t>
            </a:r>
            <a:r>
              <a:rPr lang="en-US" altLang="en-US" sz="2400" dirty="0">
                <a:solidFill>
                  <a:srgbClr val="000000"/>
                </a:solidFill>
                <a:latin typeface="Corbel" panose="020B0503020204020204" pitchFamily="34" charset="0"/>
              </a:rPr>
              <a:t>, expressed as a percentage.</a:t>
            </a:r>
            <a:endParaRPr lang="en-US" altLang="en-US" sz="2400" dirty="0">
              <a:latin typeface="Corbel" panose="020B0503020204020204" pitchFamily="34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4D9DFBD3-ABCA-43FB-AEDE-5B792E629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9153" y="1946982"/>
            <a:ext cx="36423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7236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∑ </a:t>
            </a:r>
            <a:r>
              <a:rPr lang="en-US" altLang="en-US" sz="2400" b="1" dirty="0">
                <a:solidFill>
                  <a:srgbClr val="7236DE"/>
                </a:solidFill>
                <a:latin typeface="+mn-lt"/>
              </a:rPr>
              <a:t>MW (desired product)</a:t>
            </a: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B9815210-2D1F-4F45-8B6A-FAF343010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568" y="2490279"/>
            <a:ext cx="26885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7236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∑ </a:t>
            </a:r>
            <a:r>
              <a:rPr lang="en-US" altLang="en-US" sz="2400" b="1" dirty="0">
                <a:solidFill>
                  <a:srgbClr val="7236DE"/>
                </a:solidFill>
                <a:latin typeface="+mn-lt"/>
              </a:rPr>
              <a:t>MW (reactants)</a:t>
            </a:r>
          </a:p>
        </p:txBody>
      </p:sp>
      <p:sp>
        <p:nvSpPr>
          <p:cNvPr id="15" name="Line 7">
            <a:extLst>
              <a:ext uri="{FF2B5EF4-FFF2-40B4-BE49-F238E27FC236}">
                <a16:creationId xmlns:a16="http://schemas.microsoft.com/office/drawing/2014/main" id="{A943A4E7-103E-4DA3-8B6F-1CF29FFC6183}"/>
              </a:ext>
            </a:extLst>
          </p:cNvPr>
          <p:cNvSpPr>
            <a:spLocks noChangeShapeType="1"/>
          </p:cNvSpPr>
          <p:nvPr/>
        </p:nvSpPr>
        <p:spPr bwMode="auto">
          <a:xfrm>
            <a:off x="5115025" y="2450243"/>
            <a:ext cx="3168000" cy="0"/>
          </a:xfrm>
          <a:prstGeom prst="line">
            <a:avLst/>
          </a:prstGeom>
          <a:noFill/>
          <a:ln w="25400">
            <a:solidFill>
              <a:srgbClr val="7236DE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2400" dirty="0">
              <a:solidFill>
                <a:srgbClr val="7236D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445DC30-065D-4E85-9852-82F849E1C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6796" y="2156052"/>
            <a:ext cx="9637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7236DE"/>
                </a:solidFill>
                <a:latin typeface="+mn-lt"/>
              </a:rPr>
              <a:t>× 100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EB4DBF-B636-4BB7-9056-0B3D424F9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3378" y="2136491"/>
            <a:ext cx="30652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b="1" dirty="0">
                <a:solidFill>
                  <a:srgbClr val="7236DE"/>
                </a:solidFill>
                <a:latin typeface="+mn-lt"/>
              </a:rPr>
              <a:t>% Atom Economy</a:t>
            </a:r>
            <a:r>
              <a:rPr lang="en-US" altLang="en-US" sz="2400" dirty="0">
                <a:solidFill>
                  <a:srgbClr val="7236DE"/>
                </a:solidFill>
                <a:latin typeface="+mn-lt"/>
              </a:rPr>
              <a:t> =</a:t>
            </a:r>
          </a:p>
        </p:txBody>
      </p:sp>
      <p:sp>
        <p:nvSpPr>
          <p:cNvPr id="19" name="Rectangle: Beveled 18">
            <a:extLst>
              <a:ext uri="{FF2B5EF4-FFF2-40B4-BE49-F238E27FC236}">
                <a16:creationId xmlns:a16="http://schemas.microsoft.com/office/drawing/2014/main" id="{F90478E1-4A01-4FB2-A7A3-8AC22BC37959}"/>
              </a:ext>
            </a:extLst>
          </p:cNvPr>
          <p:cNvSpPr/>
          <p:nvPr/>
        </p:nvSpPr>
        <p:spPr>
          <a:xfrm>
            <a:off x="3294925" y="5046066"/>
            <a:ext cx="5602147" cy="769441"/>
          </a:xfrm>
          <a:prstGeom prst="bevel">
            <a:avLst/>
          </a:prstGeom>
          <a:solidFill>
            <a:srgbClr val="33CCFF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i="0" dirty="0">
                <a:solidFill>
                  <a:schemeClr val="tx1"/>
                </a:solidFill>
                <a:effectLst/>
                <a:latin typeface="Corbel" panose="020B05030202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VIDEO: </a:t>
            </a:r>
            <a:r>
              <a:rPr lang="en-CA" sz="2400" b="0" i="0" dirty="0">
                <a:solidFill>
                  <a:schemeClr val="tx1"/>
                </a:solidFill>
                <a:effectLst/>
                <a:latin typeface="Corbel" panose="020B05030202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Is the Atom Economy?</a:t>
            </a:r>
            <a:endParaRPr lang="en-CA" sz="2400" i="0" dirty="0">
              <a:solidFill>
                <a:schemeClr val="tx1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5A8F013-7599-4976-BA58-B995B50BF179}"/>
              </a:ext>
            </a:extLst>
          </p:cNvPr>
          <p:cNvSpPr/>
          <p:nvPr/>
        </p:nvSpPr>
        <p:spPr>
          <a:xfrm>
            <a:off x="2003379" y="1737303"/>
            <a:ext cx="7341254" cy="1309348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5C459A0-AFA3-089F-DD93-B4EA3C06C398}"/>
              </a:ext>
            </a:extLst>
          </p:cNvPr>
          <p:cNvSpPr txBox="1"/>
          <p:nvPr/>
        </p:nvSpPr>
        <p:spPr>
          <a:xfrm>
            <a:off x="1100633" y="3612221"/>
            <a:ext cx="10420531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2400" dirty="0">
                <a:solidFill>
                  <a:srgbClr val="00000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H</a:t>
            </a:r>
            <a:r>
              <a:rPr lang="en-CA" sz="2400" b="0" i="0" dirty="0">
                <a:solidFill>
                  <a:srgbClr val="000000"/>
                </a:solidFill>
                <a:effectLst/>
                <a:latin typeface="Corbel" panose="020B0503020204020204" pitchFamily="34" charset="0"/>
                <a:cs typeface="Arial" panose="020B0604020202020204" pitchFamily="34" charset="0"/>
              </a:rPr>
              <a:t>ow</a:t>
            </a:r>
            <a:r>
              <a:rPr lang="en-CA" sz="2400" b="0" i="0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 much of the reactants end up as the 'desired' product. 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2400" dirty="0">
                <a:solidFill>
                  <a:srgbClr val="000000"/>
                </a:solidFill>
                <a:latin typeface="Corbel" panose="020B0503020204020204" pitchFamily="34" charset="0"/>
              </a:rPr>
              <a:t>G</a:t>
            </a:r>
            <a:r>
              <a:rPr lang="en-CA" sz="2400" b="0" i="0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reater % atom economy = more 'efficient' or 'economic’ the reaction.</a:t>
            </a:r>
            <a:endParaRPr lang="en-US" altLang="en-US" sz="2400" b="0" dirty="0">
              <a:latin typeface="Corbel" panose="020B0503020204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4D5C4CE-EF62-41C0-ABCD-C3724DEC811F}"/>
              </a:ext>
            </a:extLst>
          </p:cNvPr>
          <p:cNvSpPr txBox="1"/>
          <p:nvPr/>
        </p:nvSpPr>
        <p:spPr>
          <a:xfrm>
            <a:off x="9491072" y="2563137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rgbClr val="7236DE"/>
                </a:solidFill>
              </a:rPr>
              <a:t>Or</a:t>
            </a:r>
            <a:r>
              <a:rPr lang="en-US" sz="1800" dirty="0">
                <a:solidFill>
                  <a:srgbClr val="7236DE"/>
                </a:solidFill>
              </a:rPr>
              <a:t>  Total Products</a:t>
            </a:r>
            <a:endParaRPr lang="fr-CA" sz="1800" dirty="0">
              <a:solidFill>
                <a:srgbClr val="7236DE"/>
              </a:solidFill>
            </a:endParaRPr>
          </a:p>
        </p:txBody>
      </p:sp>
      <p:sp>
        <p:nvSpPr>
          <p:cNvPr id="5" name="Légende : flèche vers la gauche 4">
            <a:extLst>
              <a:ext uri="{FF2B5EF4-FFF2-40B4-BE49-F238E27FC236}">
                <a16:creationId xmlns:a16="http://schemas.microsoft.com/office/drawing/2014/main" id="{FBD32615-C984-E91D-1AFA-17F4D0F5F6F3}"/>
              </a:ext>
            </a:extLst>
          </p:cNvPr>
          <p:cNvSpPr/>
          <p:nvPr/>
        </p:nvSpPr>
        <p:spPr>
          <a:xfrm>
            <a:off x="8060112" y="2551368"/>
            <a:ext cx="3294203" cy="422849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1279"/>
            </a:avLst>
          </a:prstGeom>
          <a:noFill/>
          <a:ln>
            <a:solidFill>
              <a:srgbClr val="7236D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EB3E06-98EC-FFD1-EA8F-29FAE9EB32A6}"/>
              </a:ext>
            </a:extLst>
          </p:cNvPr>
          <p:cNvSpPr txBox="1"/>
          <p:nvPr/>
        </p:nvSpPr>
        <p:spPr>
          <a:xfrm flipH="1">
            <a:off x="374326" y="82484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Yield of Chemical Reactions, </a:t>
            </a:r>
            <a:r>
              <a:rPr lang="en-US" sz="24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31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926723" y="630761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61ED59C-5589-4B76-8152-74413BC703F6}" type="slidenum">
              <a:rPr lang="en-CA" smtClean="0"/>
              <a:t>35</a:t>
            </a:fld>
            <a:endParaRPr lang="en-CA" dirty="0"/>
          </a:p>
        </p:txBody>
      </p:sp>
      <p:sp>
        <p:nvSpPr>
          <p:cNvPr id="20" name="Text Box 5">
            <a:extLst>
              <a:ext uri="{FF2B5EF4-FFF2-40B4-BE49-F238E27FC236}">
                <a16:creationId xmlns:a16="http://schemas.microsoft.com/office/drawing/2014/main" id="{936F0FB3-A9C5-4BC5-BD92-D8A39CB74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0276" y="1144513"/>
            <a:ext cx="336181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∑ </a:t>
            </a:r>
            <a:r>
              <a:rPr lang="en-US" altLang="en-US" sz="2200" dirty="0">
                <a:solidFill>
                  <a:srgbClr val="FF0000"/>
                </a:solidFill>
                <a:latin typeface="+mn-lt"/>
              </a:rPr>
              <a:t>MW (</a:t>
            </a:r>
            <a:r>
              <a:rPr lang="en-US" altLang="en-US" sz="2200" b="1" dirty="0">
                <a:solidFill>
                  <a:srgbClr val="FF0000"/>
                </a:solidFill>
                <a:latin typeface="+mn-lt"/>
              </a:rPr>
              <a:t>desired product</a:t>
            </a:r>
            <a:r>
              <a:rPr lang="en-US" altLang="en-US" sz="2200" dirty="0">
                <a:solidFill>
                  <a:srgbClr val="FF0000"/>
                </a:solidFill>
                <a:latin typeface="+mn-lt"/>
              </a:rPr>
              <a:t>)</a:t>
            </a: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46FCCC2B-F8EE-4ECA-866F-EBBDCFF81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0300" y="1687810"/>
            <a:ext cx="248177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∑ </a:t>
            </a:r>
            <a:r>
              <a:rPr lang="en-US" altLang="en-US" sz="2200" dirty="0">
                <a:solidFill>
                  <a:srgbClr val="FF0000"/>
                </a:solidFill>
                <a:latin typeface="+mn-lt"/>
              </a:rPr>
              <a:t>MW (</a:t>
            </a:r>
            <a:r>
              <a:rPr lang="en-US" altLang="en-US" sz="2200" b="1" dirty="0">
                <a:solidFill>
                  <a:srgbClr val="FF0000"/>
                </a:solidFill>
                <a:latin typeface="+mn-lt"/>
              </a:rPr>
              <a:t>reactants</a:t>
            </a:r>
            <a:r>
              <a:rPr lang="en-US" altLang="en-US" sz="2200" dirty="0">
                <a:solidFill>
                  <a:srgbClr val="FF0000"/>
                </a:solidFill>
                <a:latin typeface="+mn-lt"/>
              </a:rPr>
              <a:t>)</a:t>
            </a:r>
          </a:p>
        </p:txBody>
      </p:sp>
      <p:sp>
        <p:nvSpPr>
          <p:cNvPr id="22" name="Line 7">
            <a:extLst>
              <a:ext uri="{FF2B5EF4-FFF2-40B4-BE49-F238E27FC236}">
                <a16:creationId xmlns:a16="http://schemas.microsoft.com/office/drawing/2014/main" id="{9E31C8C7-752D-4DE7-ACB9-FC6006F2EECC}"/>
              </a:ext>
            </a:extLst>
          </p:cNvPr>
          <p:cNvSpPr>
            <a:spLocks noChangeShapeType="1"/>
          </p:cNvSpPr>
          <p:nvPr/>
        </p:nvSpPr>
        <p:spPr bwMode="auto">
          <a:xfrm>
            <a:off x="5037363" y="1632385"/>
            <a:ext cx="31680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B25B7B4-A59C-4489-A3A2-C59CEC5CC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8257" y="1378435"/>
            <a:ext cx="89960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200" dirty="0">
                <a:solidFill>
                  <a:srgbClr val="FF0000"/>
                </a:solidFill>
                <a:latin typeface="+mn-lt"/>
              </a:rPr>
              <a:t>× 100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7C59E4-F995-4EE2-8438-5DC68CACB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6095" y="1375237"/>
            <a:ext cx="282801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200" b="1" dirty="0">
                <a:solidFill>
                  <a:srgbClr val="FF0000"/>
                </a:solidFill>
                <a:latin typeface="+mn-lt"/>
              </a:rPr>
              <a:t>% Atom Economy</a:t>
            </a:r>
            <a:r>
              <a:rPr lang="en-US" altLang="en-US" sz="2200" dirty="0">
                <a:solidFill>
                  <a:srgbClr val="FF0000"/>
                </a:solidFill>
                <a:latin typeface="+mn-lt"/>
              </a:rPr>
              <a:t> 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30C46D-764C-4E18-936B-B8A0DBFF29FD}"/>
              </a:ext>
            </a:extLst>
          </p:cNvPr>
          <p:cNvSpPr txBox="1"/>
          <p:nvPr/>
        </p:nvSpPr>
        <p:spPr>
          <a:xfrm>
            <a:off x="1955346" y="3236400"/>
            <a:ext cx="69156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dirty="0">
                <a:solidFill>
                  <a:srgbClr val="FF0000"/>
                </a:solidFill>
              </a:rPr>
              <a:t>MW (g/mol) =   159.687      28.01      55.845   44.009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B590B2-963A-4937-92E3-F03AB987E452}"/>
              </a:ext>
            </a:extLst>
          </p:cNvPr>
          <p:cNvSpPr txBox="1"/>
          <p:nvPr/>
        </p:nvSpPr>
        <p:spPr>
          <a:xfrm>
            <a:off x="4347981" y="2624873"/>
            <a:ext cx="3934114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300" b="1" i="0" dirty="0">
                <a:solidFill>
                  <a:srgbClr val="FF0000"/>
                </a:solidFill>
                <a:effectLst/>
                <a:latin typeface="+mj-lt"/>
              </a:rPr>
              <a:t>Fe</a:t>
            </a:r>
            <a:r>
              <a:rPr lang="en-CA" sz="2300" b="1" i="0" baseline="-25000" dirty="0">
                <a:solidFill>
                  <a:srgbClr val="FF0000"/>
                </a:solidFill>
                <a:effectLst/>
                <a:latin typeface="+mj-lt"/>
              </a:rPr>
              <a:t>2</a:t>
            </a:r>
            <a:r>
              <a:rPr lang="en-CA" sz="2300" b="1" i="0" dirty="0">
                <a:solidFill>
                  <a:srgbClr val="FF0000"/>
                </a:solidFill>
                <a:effectLst/>
                <a:latin typeface="+mj-lt"/>
              </a:rPr>
              <a:t>O</a:t>
            </a:r>
            <a:r>
              <a:rPr lang="en-CA" sz="2300" b="1" i="0" baseline="-25000" dirty="0">
                <a:solidFill>
                  <a:srgbClr val="FF0000"/>
                </a:solidFill>
                <a:effectLst/>
                <a:latin typeface="+mj-lt"/>
              </a:rPr>
              <a:t>3(s)</a:t>
            </a:r>
            <a:r>
              <a:rPr lang="en-CA" sz="2300" b="1" i="0" dirty="0">
                <a:solidFill>
                  <a:srgbClr val="FF0000"/>
                </a:solidFill>
                <a:effectLst/>
                <a:latin typeface="+mj-lt"/>
              </a:rPr>
              <a:t> + 3CO</a:t>
            </a:r>
            <a:r>
              <a:rPr lang="en-CA" sz="2300" b="1" i="0" baseline="-25000" dirty="0">
                <a:solidFill>
                  <a:srgbClr val="FF0000"/>
                </a:solidFill>
                <a:effectLst/>
                <a:latin typeface="+mj-lt"/>
              </a:rPr>
              <a:t>(g)</a:t>
            </a:r>
            <a:r>
              <a:rPr lang="en-CA" sz="2300" b="1" i="0" dirty="0">
                <a:solidFill>
                  <a:srgbClr val="FF0000"/>
                </a:solidFill>
                <a:effectLst/>
                <a:latin typeface="+mj-lt"/>
              </a:rPr>
              <a:t> </a:t>
            </a:r>
            <a:r>
              <a:rPr lang="en-CA" sz="23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→</a:t>
            </a:r>
            <a:r>
              <a:rPr lang="en-CA" sz="2300" b="1" i="0" dirty="0">
                <a:solidFill>
                  <a:srgbClr val="FF0000"/>
                </a:solidFill>
                <a:effectLst/>
                <a:latin typeface="+mj-lt"/>
              </a:rPr>
              <a:t> 2Fe</a:t>
            </a:r>
            <a:r>
              <a:rPr lang="en-CA" sz="2300" b="1" i="0" baseline="-25000" dirty="0">
                <a:solidFill>
                  <a:srgbClr val="FF0000"/>
                </a:solidFill>
                <a:effectLst/>
                <a:latin typeface="+mj-lt"/>
              </a:rPr>
              <a:t>(l)</a:t>
            </a:r>
            <a:r>
              <a:rPr lang="en-CA" sz="2300" b="1" i="0" dirty="0">
                <a:solidFill>
                  <a:srgbClr val="FF0000"/>
                </a:solidFill>
                <a:effectLst/>
                <a:latin typeface="+mj-lt"/>
              </a:rPr>
              <a:t> + 3CO</a:t>
            </a:r>
            <a:r>
              <a:rPr lang="en-CA" sz="2300" b="1" i="0" baseline="-25000" dirty="0">
                <a:solidFill>
                  <a:srgbClr val="FF0000"/>
                </a:solidFill>
                <a:effectLst/>
                <a:latin typeface="+mj-lt"/>
              </a:rPr>
              <a:t>2(g)</a:t>
            </a:r>
            <a:endParaRPr lang="en-CA" sz="2300" b="0" i="0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27" name="Text Box 5">
            <a:extLst>
              <a:ext uri="{FF2B5EF4-FFF2-40B4-BE49-F238E27FC236}">
                <a16:creationId xmlns:a16="http://schemas.microsoft.com/office/drawing/2014/main" id="{64CA5D9A-5648-4959-91D1-241DEAFD6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309" y="5374778"/>
            <a:ext cx="150393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200" dirty="0">
                <a:solidFill>
                  <a:srgbClr val="FF0000"/>
                </a:solidFill>
                <a:latin typeface="+mn-lt"/>
              </a:rPr>
              <a:t>2 x 55.845</a:t>
            </a:r>
          </a:p>
        </p:txBody>
      </p:sp>
      <p:sp>
        <p:nvSpPr>
          <p:cNvPr id="28" name="Text Box 6">
            <a:extLst>
              <a:ext uri="{FF2B5EF4-FFF2-40B4-BE49-F238E27FC236}">
                <a16:creationId xmlns:a16="http://schemas.microsoft.com/office/drawing/2014/main" id="{38C66E36-F602-4458-90BE-91CC1ED89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7838" y="5736247"/>
            <a:ext cx="269016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200" dirty="0">
                <a:solidFill>
                  <a:srgbClr val="FF0000"/>
                </a:solidFill>
                <a:latin typeface="+mn-lt"/>
              </a:rPr>
              <a:t>159.687 + 3 x 28.01</a:t>
            </a:r>
          </a:p>
        </p:txBody>
      </p:sp>
      <p:sp>
        <p:nvSpPr>
          <p:cNvPr id="29" name="Line 7">
            <a:extLst>
              <a:ext uri="{FF2B5EF4-FFF2-40B4-BE49-F238E27FC236}">
                <a16:creationId xmlns:a16="http://schemas.microsoft.com/office/drawing/2014/main" id="{9F2E34E9-3937-42DA-87C6-45690E5CCD6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0454" y="5777952"/>
            <a:ext cx="31680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B1727FF-C715-4DAA-81B8-F40D3D84B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1348" y="5524002"/>
            <a:ext cx="114967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200" dirty="0">
                <a:solidFill>
                  <a:srgbClr val="FF0000"/>
                </a:solidFill>
                <a:latin typeface="+mn-lt"/>
              </a:rPr>
              <a:t>× 100%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52D55C7-DD2B-456E-A9B2-F1A53478D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7918" y="5505523"/>
            <a:ext cx="34977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200" dirty="0">
                <a:solidFill>
                  <a:srgbClr val="FF0000"/>
                </a:solidFill>
                <a:latin typeface="+mn-lt"/>
              </a:rPr>
              <a:t>=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095AE26-A23D-4F1F-BAAC-239F5CFE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4372" y="5505523"/>
            <a:ext cx="138531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200" b="1" dirty="0">
                <a:solidFill>
                  <a:srgbClr val="FF0000"/>
                </a:solidFill>
                <a:latin typeface="+mn-lt"/>
              </a:rPr>
              <a:t>= 45.83%</a:t>
            </a:r>
          </a:p>
        </p:txBody>
      </p:sp>
      <p:sp>
        <p:nvSpPr>
          <p:cNvPr id="33" name="Text Box 5">
            <a:extLst>
              <a:ext uri="{FF2B5EF4-FFF2-40B4-BE49-F238E27FC236}">
                <a16:creationId xmlns:a16="http://schemas.microsoft.com/office/drawing/2014/main" id="{E8FEAFDE-1B1E-437A-B18B-876B1DFC0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3643" y="4264396"/>
            <a:ext cx="136127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200" dirty="0">
                <a:solidFill>
                  <a:srgbClr val="FF0000"/>
                </a:solidFill>
                <a:latin typeface="+mn-lt"/>
              </a:rPr>
              <a:t>2 x </a:t>
            </a:r>
            <a:r>
              <a:rPr lang="en-US" altLang="en-US" sz="2200" b="1" dirty="0" err="1">
                <a:solidFill>
                  <a:srgbClr val="FF0000"/>
                </a:solidFill>
                <a:latin typeface="+mn-lt"/>
              </a:rPr>
              <a:t>MW</a:t>
            </a:r>
            <a:r>
              <a:rPr lang="en-US" altLang="en-US" sz="2200" b="1" baseline="-25000" dirty="0" err="1">
                <a:solidFill>
                  <a:srgbClr val="FF0000"/>
                </a:solidFill>
                <a:latin typeface="+mn-lt"/>
              </a:rPr>
              <a:t>Fe</a:t>
            </a:r>
            <a:endParaRPr lang="en-US" altLang="en-US" sz="2200" b="1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4" name="Text Box 6">
            <a:extLst>
              <a:ext uri="{FF2B5EF4-FFF2-40B4-BE49-F238E27FC236}">
                <a16:creationId xmlns:a16="http://schemas.microsoft.com/office/drawing/2014/main" id="{A36EFF03-DB9C-4220-B3A2-C811347C8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651" y="4686168"/>
            <a:ext cx="282160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200" dirty="0">
                <a:solidFill>
                  <a:srgbClr val="FF0000"/>
                </a:solidFill>
                <a:latin typeface="+mn-lt"/>
              </a:rPr>
              <a:t>MW</a:t>
            </a:r>
            <a:r>
              <a:rPr lang="en-US" altLang="en-US" sz="2200" baseline="-25000" dirty="0">
                <a:solidFill>
                  <a:srgbClr val="FF0000"/>
                </a:solidFill>
                <a:latin typeface="+mn-lt"/>
              </a:rPr>
              <a:t>Fe2O3</a:t>
            </a:r>
            <a:r>
              <a:rPr lang="en-US" altLang="en-US" sz="2200" dirty="0">
                <a:solidFill>
                  <a:srgbClr val="FF0000"/>
                </a:solidFill>
                <a:latin typeface="+mn-lt"/>
              </a:rPr>
              <a:t> + 3 x MW</a:t>
            </a:r>
            <a:r>
              <a:rPr lang="en-US" altLang="en-US" sz="2200" baseline="-25000" dirty="0">
                <a:solidFill>
                  <a:srgbClr val="FF0000"/>
                </a:solidFill>
                <a:latin typeface="+mn-lt"/>
              </a:rPr>
              <a:t>CO</a:t>
            </a:r>
          </a:p>
        </p:txBody>
      </p:sp>
      <p:sp>
        <p:nvSpPr>
          <p:cNvPr id="35" name="Line 7">
            <a:extLst>
              <a:ext uri="{FF2B5EF4-FFF2-40B4-BE49-F238E27FC236}">
                <a16:creationId xmlns:a16="http://schemas.microsoft.com/office/drawing/2014/main" id="{B46FC5DD-590E-49AC-8A30-6B4762AB26F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0454" y="4716136"/>
            <a:ext cx="31680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EFF7DBC-4884-4971-BF0C-5AA247508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1348" y="4462186"/>
            <a:ext cx="114967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200" dirty="0">
                <a:solidFill>
                  <a:srgbClr val="FF0000"/>
                </a:solidFill>
                <a:latin typeface="+mn-lt"/>
              </a:rPr>
              <a:t>× 100%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A0810B9-54CF-4B5F-9A5D-D0CE35D28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9186" y="4458988"/>
            <a:ext cx="282801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200" b="1" dirty="0">
                <a:solidFill>
                  <a:srgbClr val="FF0000"/>
                </a:solidFill>
                <a:latin typeface="+mn-lt"/>
              </a:rPr>
              <a:t>% Atom Economy</a:t>
            </a:r>
            <a:r>
              <a:rPr lang="en-US" altLang="en-US" sz="2200" dirty="0">
                <a:solidFill>
                  <a:srgbClr val="FF0000"/>
                </a:solidFill>
                <a:latin typeface="+mn-lt"/>
              </a:rPr>
              <a:t> =</a:t>
            </a:r>
          </a:p>
        </p:txBody>
      </p:sp>
      <p:sp>
        <p:nvSpPr>
          <p:cNvPr id="38" name="AutoShape 17">
            <a:extLst>
              <a:ext uri="{FF2B5EF4-FFF2-40B4-BE49-F238E27FC236}">
                <a16:creationId xmlns:a16="http://schemas.microsoft.com/office/drawing/2014/main" id="{9B8C77F3-9EE7-4CE8-ADDA-C33B96F58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4373" y="5535971"/>
            <a:ext cx="1385316" cy="446277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20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303A086-03B2-48CF-26B2-82EC36238905}"/>
              </a:ext>
            </a:extLst>
          </p:cNvPr>
          <p:cNvSpPr txBox="1"/>
          <p:nvPr/>
        </p:nvSpPr>
        <p:spPr>
          <a:xfrm flipH="1">
            <a:off x="374326" y="82484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Yield of Chemical Reactions, </a:t>
            </a:r>
            <a:r>
              <a:rPr lang="en-US" sz="24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30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 animBg="1"/>
      <p:bldP spid="23" grpId="0"/>
      <p:bldP spid="24" grpId="0"/>
      <p:bldP spid="25" grpId="0"/>
      <p:bldP spid="26" grpId="0"/>
      <p:bldP spid="27" grpId="0"/>
      <p:bldP spid="28" grpId="0"/>
      <p:bldP spid="29" grpId="0" animBg="1"/>
      <p:bldP spid="30" grpId="0"/>
      <p:bldP spid="31" grpId="0"/>
      <p:bldP spid="32" grpId="0"/>
      <p:bldP spid="33" grpId="0"/>
      <p:bldP spid="34" grpId="0"/>
      <p:bldP spid="35" grpId="0" animBg="1"/>
      <p:bldP spid="36" grpId="0"/>
      <p:bldP spid="37" grpId="0"/>
      <p:bldP spid="3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AC9495-4C1A-2755-80EF-B332350A7D2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94547" y="1190316"/>
            <a:ext cx="1145785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rbel" panose="020B05030202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Khan Academy: Worked Example - Calculating Amounts of Reactants and Products (video, 12:05)</a:t>
            </a:r>
            <a:endParaRPr lang="fr-CA" sz="2400" dirty="0">
              <a:latin typeface="Corbel" panose="020B05030202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2F3916-0488-ACF8-8DAA-A5F589AA9142}"/>
              </a:ext>
            </a:extLst>
          </p:cNvPr>
          <p:cNvSpPr txBox="1"/>
          <p:nvPr/>
        </p:nvSpPr>
        <p:spPr>
          <a:xfrm>
            <a:off x="637674" y="2465092"/>
            <a:ext cx="10613423" cy="83099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rbel" panose="020B05030202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Khan Academy: Worked Example -  Calculating the amount of product formed from a limiting reactant (video, 6:21)</a:t>
            </a:r>
            <a:endParaRPr lang="fr-CA" sz="2400" dirty="0">
              <a:latin typeface="Corbel" panose="020B05030202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361841-4553-49EF-EF6D-36C4EFE23F3B}"/>
              </a:ext>
            </a:extLst>
          </p:cNvPr>
          <p:cNvSpPr txBox="1"/>
          <p:nvPr/>
        </p:nvSpPr>
        <p:spPr>
          <a:xfrm>
            <a:off x="427927" y="4056567"/>
            <a:ext cx="10717870" cy="461665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orbel" panose="020B05030202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Professor Dave: Practice Problem - Limiting Reagent and Percent Yield (video, 9:07)</a:t>
            </a:r>
            <a:endParaRPr lang="fr-CA" sz="2400" dirty="0">
              <a:latin typeface="Corbel" panose="020B0503020204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D55C2B-BE94-3B8E-6BF1-5AC8FBCA23C8}"/>
              </a:ext>
            </a:extLst>
          </p:cNvPr>
          <p:cNvSpPr txBox="1"/>
          <p:nvPr/>
        </p:nvSpPr>
        <p:spPr>
          <a:xfrm>
            <a:off x="494547" y="5047877"/>
            <a:ext cx="969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rbel" panose="020B05030202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Calculate Theoretical Yield and Percent Yield (video: 6:23)</a:t>
            </a:r>
            <a:endParaRPr lang="fr-CA" sz="2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752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59" y="2386995"/>
            <a:ext cx="11201252" cy="994850"/>
          </a:xfrm>
        </p:spPr>
        <p:txBody>
          <a:bodyPr>
            <a:normAutofit fontScale="92500"/>
          </a:bodyPr>
          <a:lstStyle/>
          <a:p>
            <a:r>
              <a:rPr lang="en-CA" sz="2800" dirty="0">
                <a:latin typeface="Corbel" panose="020B0503020204020204" pitchFamily="34" charset="0"/>
              </a:rPr>
              <a:t>When </a:t>
            </a:r>
            <a:r>
              <a:rPr lang="en-CA" sz="2800" dirty="0">
                <a:solidFill>
                  <a:srgbClr val="0070C0"/>
                </a:solidFill>
                <a:latin typeface="Corbel" panose="020B0503020204020204" pitchFamily="34" charset="0"/>
              </a:rPr>
              <a:t>methane gas</a:t>
            </a:r>
            <a:r>
              <a:rPr lang="en-CA" sz="2800" dirty="0">
                <a:latin typeface="Corbel" panose="020B0503020204020204" pitchFamily="34" charset="0"/>
              </a:rPr>
              <a:t> (main component of natural gas) combines with </a:t>
            </a:r>
            <a:r>
              <a:rPr lang="en-CA" sz="2800" dirty="0">
                <a:solidFill>
                  <a:srgbClr val="FF0000"/>
                </a:solidFill>
                <a:latin typeface="Corbel" panose="020B0503020204020204" pitchFamily="34" charset="0"/>
              </a:rPr>
              <a:t>oxygen gas</a:t>
            </a:r>
            <a:r>
              <a:rPr lang="en-CA" sz="2800" dirty="0">
                <a:latin typeface="Corbel" panose="020B0503020204020204" pitchFamily="34" charset="0"/>
              </a:rPr>
              <a:t> in the air and burns, it produces </a:t>
            </a:r>
            <a:r>
              <a:rPr lang="en-CA" sz="2800" dirty="0">
                <a:solidFill>
                  <a:srgbClr val="00B050"/>
                </a:solidFill>
                <a:latin typeface="Corbel" panose="020B0503020204020204" pitchFamily="34" charset="0"/>
              </a:rPr>
              <a:t>carbon dioxide gas</a:t>
            </a:r>
            <a:r>
              <a:rPr lang="en-CA" sz="2800" dirty="0">
                <a:latin typeface="Corbel" panose="020B0503020204020204" pitchFamily="34" charset="0"/>
              </a:rPr>
              <a:t> and </a:t>
            </a:r>
            <a:r>
              <a:rPr lang="en-CA" sz="2800" dirty="0">
                <a:solidFill>
                  <a:srgbClr val="002060"/>
                </a:solidFill>
                <a:latin typeface="Corbel" panose="020B0503020204020204" pitchFamily="34" charset="0"/>
              </a:rPr>
              <a:t>pure water</a:t>
            </a:r>
            <a:r>
              <a:rPr lang="en-CA" sz="28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594975" y="6435480"/>
            <a:ext cx="1597025" cy="4225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fld id="{B6F15528-21DE-4FAA-801E-634DDDAF4B2B}" type="slidenum">
              <a:rPr lang="en-US" smtClean="0"/>
              <a:pPr defTabSz="457200">
                <a:defRPr/>
              </a:pPr>
              <a:t>4</a:t>
            </a:fld>
            <a:endParaRPr lang="en-US">
              <a:solidFill>
                <a:srgbClr val="191B0E"/>
              </a:solidFill>
              <a:latin typeface="Franklin Gothic Book" panose="020B0503020102020204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361" y="220606"/>
            <a:ext cx="1640917" cy="171269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9FEAF92-FBB8-F75B-05E3-F00A1B7BE02C}"/>
              </a:ext>
            </a:extLst>
          </p:cNvPr>
          <p:cNvSpPr txBox="1"/>
          <p:nvPr/>
        </p:nvSpPr>
        <p:spPr>
          <a:xfrm flipH="1">
            <a:off x="912259" y="1780925"/>
            <a:ext cx="3567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orbel" panose="020B0503020204020204" pitchFamily="34" charset="0"/>
              </a:rPr>
              <a:t>Example: Combustion</a:t>
            </a:r>
            <a:endParaRPr lang="fr-CA" sz="24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1DBF115-C772-73C4-63B2-D449025AD65D}"/>
              </a:ext>
            </a:extLst>
          </p:cNvPr>
          <p:cNvSpPr txBox="1"/>
          <p:nvPr/>
        </p:nvSpPr>
        <p:spPr>
          <a:xfrm>
            <a:off x="2699878" y="3516652"/>
            <a:ext cx="6792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>
                <a:solidFill>
                  <a:srgbClr val="0070C0"/>
                </a:solidFill>
                <a:latin typeface="Corbel" panose="020B0503020204020204" pitchFamily="34" charset="0"/>
              </a:rPr>
              <a:t>methane</a:t>
            </a:r>
            <a:r>
              <a:rPr lang="en-US" sz="2800" dirty="0">
                <a:latin typeface="Corbel" panose="020B0503020204020204" pitchFamily="34" charset="0"/>
              </a:rPr>
              <a:t> + </a:t>
            </a:r>
            <a:r>
              <a:rPr lang="en-CA" sz="2800" dirty="0">
                <a:solidFill>
                  <a:srgbClr val="FF0000"/>
                </a:solidFill>
                <a:latin typeface="Corbel" panose="020B0503020204020204" pitchFamily="34" charset="0"/>
              </a:rPr>
              <a:t>oxygen</a:t>
            </a:r>
            <a:r>
              <a:rPr lang="en-US" sz="2800" dirty="0">
                <a:latin typeface="Corbel" panose="020B0503020204020204" pitchFamily="34" charset="0"/>
              </a:rPr>
              <a:t> </a:t>
            </a:r>
            <a:r>
              <a:rPr lang="en-US" sz="2800" dirty="0">
                <a:latin typeface="Corbel" panose="020B0503020204020204" pitchFamily="34" charset="0"/>
                <a:sym typeface="Wingdings" panose="05000000000000000000" pitchFamily="2" charset="2"/>
              </a:rPr>
              <a:t> </a:t>
            </a:r>
            <a:r>
              <a:rPr lang="en-CA" sz="2800" dirty="0">
                <a:solidFill>
                  <a:srgbClr val="00B050"/>
                </a:solidFill>
                <a:latin typeface="Corbel" panose="020B0503020204020204" pitchFamily="34" charset="0"/>
              </a:rPr>
              <a:t>carbon dioxide</a:t>
            </a:r>
            <a:r>
              <a:rPr lang="en-CA" sz="2800" dirty="0">
                <a:latin typeface="Corbel" panose="020B0503020204020204" pitchFamily="34" charset="0"/>
              </a:rPr>
              <a:t> </a:t>
            </a:r>
            <a:r>
              <a:rPr lang="en-US" sz="2800" dirty="0">
                <a:latin typeface="Corbel" panose="020B0503020204020204" pitchFamily="34" charset="0"/>
                <a:sym typeface="Wingdings" panose="05000000000000000000" pitchFamily="2" charset="2"/>
              </a:rPr>
              <a:t>+ </a:t>
            </a:r>
            <a:r>
              <a:rPr lang="en-CA" sz="2800" dirty="0">
                <a:solidFill>
                  <a:srgbClr val="002060"/>
                </a:solidFill>
                <a:latin typeface="Corbel" panose="020B0503020204020204" pitchFamily="34" charset="0"/>
              </a:rPr>
              <a:t>water</a:t>
            </a:r>
            <a:endParaRPr lang="fr-CA" sz="2800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65ACF77-7A88-D850-F913-C4F1F4E6BC79}"/>
              </a:ext>
            </a:extLst>
          </p:cNvPr>
          <p:cNvSpPr txBox="1"/>
          <p:nvPr/>
        </p:nvSpPr>
        <p:spPr>
          <a:xfrm>
            <a:off x="3471409" y="4270411"/>
            <a:ext cx="5249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>
                <a:solidFill>
                  <a:srgbClr val="0070C0"/>
                </a:solidFill>
                <a:latin typeface="Corbel" panose="020B0503020204020204" pitchFamily="34" charset="0"/>
              </a:rPr>
              <a:t>CH</a:t>
            </a:r>
            <a:r>
              <a:rPr lang="en-US" altLang="en-US" sz="3200" baseline="-25000" dirty="0">
                <a:solidFill>
                  <a:srgbClr val="0070C0"/>
                </a:solidFill>
                <a:latin typeface="Corbel" panose="020B0503020204020204" pitchFamily="34" charset="0"/>
              </a:rPr>
              <a:t>4 </a:t>
            </a:r>
            <a:r>
              <a:rPr lang="en-US" altLang="en-US" sz="2400" dirty="0">
                <a:solidFill>
                  <a:srgbClr val="0070C0"/>
                </a:solidFill>
                <a:latin typeface="Corbel" panose="020B0503020204020204" pitchFamily="34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latin typeface="Corbel" panose="020B0503020204020204" pitchFamily="34" charset="0"/>
              </a:rPr>
              <a:t>g</a:t>
            </a:r>
            <a:r>
              <a:rPr lang="en-US" altLang="en-US" sz="2400" dirty="0">
                <a:solidFill>
                  <a:srgbClr val="0070C0"/>
                </a:solidFill>
                <a:latin typeface="Corbel" panose="020B0503020204020204" pitchFamily="34" charset="0"/>
              </a:rPr>
              <a:t>)</a:t>
            </a:r>
            <a:r>
              <a:rPr lang="en-US" altLang="en-US" sz="2400" dirty="0">
                <a:latin typeface="Corbel" panose="020B0503020204020204" pitchFamily="34" charset="0"/>
              </a:rPr>
              <a:t> </a:t>
            </a:r>
            <a:r>
              <a:rPr lang="en-US" altLang="en-US" sz="3200" dirty="0">
                <a:latin typeface="Corbel" panose="020B0503020204020204" pitchFamily="34" charset="0"/>
              </a:rPr>
              <a:t>+ </a:t>
            </a:r>
            <a:r>
              <a:rPr lang="en-US" altLang="en-US" sz="3200" dirty="0">
                <a:solidFill>
                  <a:srgbClr val="FF0000"/>
                </a:solidFill>
                <a:latin typeface="Corbel" panose="020B0503020204020204" pitchFamily="34" charset="0"/>
              </a:rPr>
              <a:t>O</a:t>
            </a:r>
            <a:r>
              <a:rPr lang="en-US" altLang="en-US" sz="3200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(</a:t>
            </a:r>
            <a:r>
              <a:rPr lang="en-US" altLang="en-US" sz="2400" i="1" dirty="0">
                <a:solidFill>
                  <a:srgbClr val="FF0000"/>
                </a:solidFill>
                <a:latin typeface="Corbel" panose="020B0503020204020204" pitchFamily="34" charset="0"/>
              </a:rPr>
              <a:t>g</a:t>
            </a:r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) </a:t>
            </a:r>
            <a:r>
              <a:rPr lang="en-US" altLang="en-US" sz="3200" dirty="0">
                <a:latin typeface="Corbel" panose="020B0503020204020204" pitchFamily="34" charset="0"/>
                <a:sym typeface="Wingdings" panose="05000000000000000000" pitchFamily="2" charset="2"/>
              </a:rPr>
              <a:t> </a:t>
            </a:r>
            <a:r>
              <a:rPr lang="en-US" altLang="en-US" sz="3200" dirty="0">
                <a:solidFill>
                  <a:srgbClr val="00B050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CO</a:t>
            </a:r>
            <a:r>
              <a:rPr lang="en-US" altLang="en-US" sz="3200" baseline="-25000" dirty="0">
                <a:solidFill>
                  <a:srgbClr val="00B050"/>
                </a:solidFill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solidFill>
                  <a:srgbClr val="00B050"/>
                </a:solidFill>
                <a:latin typeface="Corbel" panose="020B0503020204020204" pitchFamily="34" charset="0"/>
              </a:rPr>
              <a:t>(</a:t>
            </a:r>
            <a:r>
              <a:rPr lang="en-US" altLang="en-US" sz="2400" i="1" dirty="0">
                <a:solidFill>
                  <a:srgbClr val="00B050"/>
                </a:solidFill>
                <a:latin typeface="Corbel" panose="020B0503020204020204" pitchFamily="34" charset="0"/>
              </a:rPr>
              <a:t>g</a:t>
            </a:r>
            <a:r>
              <a:rPr lang="en-US" altLang="en-US" sz="2400" dirty="0">
                <a:solidFill>
                  <a:srgbClr val="00B050"/>
                </a:solidFill>
                <a:latin typeface="Corbel" panose="020B0503020204020204" pitchFamily="34" charset="0"/>
              </a:rPr>
              <a:t>)</a:t>
            </a:r>
            <a:r>
              <a:rPr lang="en-US" altLang="en-US" sz="2400" dirty="0">
                <a:latin typeface="Corbel" panose="020B0503020204020204" pitchFamily="34" charset="0"/>
              </a:rPr>
              <a:t> </a:t>
            </a:r>
            <a:r>
              <a:rPr lang="en-US" altLang="en-US" sz="3200" dirty="0">
                <a:latin typeface="Corbel" panose="020B0503020204020204" pitchFamily="34" charset="0"/>
              </a:rPr>
              <a:t>+ </a:t>
            </a:r>
            <a:r>
              <a:rPr lang="en-US" altLang="en-US" sz="3200" dirty="0">
                <a:solidFill>
                  <a:srgbClr val="002060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H</a:t>
            </a:r>
            <a:r>
              <a:rPr lang="en-US" altLang="en-US" sz="3200" baseline="-25000" dirty="0">
                <a:solidFill>
                  <a:srgbClr val="002060"/>
                </a:solidFill>
                <a:latin typeface="Corbel" panose="020B0503020204020204" pitchFamily="34" charset="0"/>
              </a:rPr>
              <a:t>2</a:t>
            </a:r>
            <a:r>
              <a:rPr lang="en-US" altLang="en-US" sz="3200" dirty="0">
                <a:solidFill>
                  <a:srgbClr val="002060"/>
                </a:solidFill>
                <a:latin typeface="Corbel" panose="020B0503020204020204" pitchFamily="34" charset="0"/>
              </a:rPr>
              <a:t>O</a:t>
            </a:r>
            <a:r>
              <a:rPr lang="en-US" altLang="en-US" sz="2400" dirty="0">
                <a:solidFill>
                  <a:srgbClr val="002060"/>
                </a:solidFill>
                <a:latin typeface="Corbel" panose="020B0503020204020204" pitchFamily="34" charset="0"/>
              </a:rPr>
              <a:t>(</a:t>
            </a:r>
            <a:r>
              <a:rPr lang="en-US" altLang="en-US" sz="2400" i="1" dirty="0">
                <a:solidFill>
                  <a:srgbClr val="002060"/>
                </a:solidFill>
                <a:latin typeface="Corbel" panose="020B0503020204020204" pitchFamily="34" charset="0"/>
              </a:rPr>
              <a:t>l</a:t>
            </a:r>
            <a:r>
              <a:rPr lang="en-US" altLang="en-US" sz="2400" dirty="0">
                <a:solidFill>
                  <a:srgbClr val="002060"/>
                </a:solidFill>
                <a:latin typeface="Corbel" panose="020B0503020204020204" pitchFamily="34" charset="0"/>
              </a:rPr>
              <a:t>)</a:t>
            </a:r>
            <a:endParaRPr lang="en-US" altLang="en-US" sz="3200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429860C-95DB-5983-6E70-2747C148C83D}"/>
              </a:ext>
            </a:extLst>
          </p:cNvPr>
          <p:cNvSpPr txBox="1"/>
          <p:nvPr/>
        </p:nvSpPr>
        <p:spPr>
          <a:xfrm>
            <a:off x="3894508" y="5157275"/>
            <a:ext cx="1378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rbel" panose="020B0503020204020204" pitchFamily="34" charset="0"/>
              </a:rPr>
              <a:t>reactants</a:t>
            </a:r>
            <a:endParaRPr lang="fr-CA" sz="2400" dirty="0">
              <a:latin typeface="Corbel" panose="020B050302020402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2AAECE8-6B6F-ECC5-BFE3-2741C54E6322}"/>
              </a:ext>
            </a:extLst>
          </p:cNvPr>
          <p:cNvSpPr txBox="1"/>
          <p:nvPr/>
        </p:nvSpPr>
        <p:spPr>
          <a:xfrm>
            <a:off x="6737188" y="5157274"/>
            <a:ext cx="1305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rbel" panose="020B0503020204020204" pitchFamily="34" charset="0"/>
              </a:rPr>
              <a:t>products</a:t>
            </a:r>
            <a:endParaRPr lang="fr-CA" sz="2400" dirty="0">
              <a:latin typeface="Corbel" panose="020B0503020204020204" pitchFamily="34" charset="0"/>
            </a:endParaRPr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5F6B2413-88A0-7F32-49FA-726A05C1AAD7}"/>
              </a:ext>
            </a:extLst>
          </p:cNvPr>
          <p:cNvSpPr/>
          <p:nvPr/>
        </p:nvSpPr>
        <p:spPr>
          <a:xfrm>
            <a:off x="11346361" y="6186912"/>
            <a:ext cx="690917" cy="324329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4" name="Bulle narrative : ronde 23">
            <a:extLst>
              <a:ext uri="{FF2B5EF4-FFF2-40B4-BE49-F238E27FC236}">
                <a16:creationId xmlns:a16="http://schemas.microsoft.com/office/drawing/2014/main" id="{00BDD242-FC81-FEDA-CC74-88C5E53D91E1}"/>
              </a:ext>
            </a:extLst>
          </p:cNvPr>
          <p:cNvSpPr/>
          <p:nvPr/>
        </p:nvSpPr>
        <p:spPr>
          <a:xfrm>
            <a:off x="9442749" y="3109950"/>
            <a:ext cx="2660466" cy="2647909"/>
          </a:xfrm>
          <a:prstGeom prst="wedgeEllipseCallout">
            <a:avLst>
              <a:gd name="adj1" fmla="val -83205"/>
              <a:gd name="adj2" fmla="val 6284"/>
            </a:avLst>
          </a:prstGeom>
          <a:solidFill>
            <a:srgbClr val="1CADE4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7E984D4-4051-A634-70B5-DAC5E8F31D74}"/>
              </a:ext>
            </a:extLst>
          </p:cNvPr>
          <p:cNvSpPr txBox="1"/>
          <p:nvPr/>
        </p:nvSpPr>
        <p:spPr>
          <a:xfrm>
            <a:off x="9442749" y="3220925"/>
            <a:ext cx="2594529" cy="2385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CA" sz="2400" dirty="0">
                <a:solidFill>
                  <a:schemeClr val="tx1"/>
                </a:solidFill>
                <a:latin typeface="+mn-lt"/>
              </a:rPr>
              <a:t>States:</a:t>
            </a:r>
          </a:p>
          <a:p>
            <a:pPr algn="ctr">
              <a:lnSpc>
                <a:spcPts val="3600"/>
              </a:lnSpc>
            </a:pPr>
            <a:r>
              <a:rPr lang="en-CA" sz="2400" i="1" dirty="0">
                <a:solidFill>
                  <a:schemeClr val="tx1"/>
                </a:solidFill>
                <a:latin typeface="+mn-lt"/>
              </a:rPr>
              <a:t>(g)</a:t>
            </a:r>
            <a:r>
              <a:rPr lang="en-CA" sz="2400" dirty="0">
                <a:solidFill>
                  <a:schemeClr val="tx1"/>
                </a:solidFill>
                <a:latin typeface="+mn-lt"/>
              </a:rPr>
              <a:t> = gas</a:t>
            </a:r>
          </a:p>
          <a:p>
            <a:pPr algn="ctr">
              <a:lnSpc>
                <a:spcPts val="3600"/>
              </a:lnSpc>
            </a:pPr>
            <a:r>
              <a:rPr lang="en-CA" sz="2400" i="1" dirty="0">
                <a:solidFill>
                  <a:schemeClr val="tx1"/>
                </a:solidFill>
                <a:latin typeface="+mn-lt"/>
              </a:rPr>
              <a:t>(s) </a:t>
            </a:r>
            <a:r>
              <a:rPr lang="en-CA" sz="2400" dirty="0">
                <a:solidFill>
                  <a:schemeClr val="tx1"/>
                </a:solidFill>
                <a:latin typeface="+mn-lt"/>
              </a:rPr>
              <a:t>= solid</a:t>
            </a:r>
          </a:p>
          <a:p>
            <a:pPr algn="ctr">
              <a:lnSpc>
                <a:spcPts val="3600"/>
              </a:lnSpc>
            </a:pPr>
            <a:r>
              <a:rPr lang="en-CA" sz="2400" i="1" dirty="0">
                <a:solidFill>
                  <a:schemeClr val="tx1"/>
                </a:solidFill>
                <a:latin typeface="+mn-lt"/>
              </a:rPr>
              <a:t>(l) </a:t>
            </a:r>
            <a:r>
              <a:rPr lang="en-CA" sz="2400" dirty="0">
                <a:solidFill>
                  <a:schemeClr val="tx1"/>
                </a:solidFill>
                <a:latin typeface="+mn-lt"/>
              </a:rPr>
              <a:t>= liquid</a:t>
            </a:r>
          </a:p>
          <a:p>
            <a:pPr algn="ctr">
              <a:lnSpc>
                <a:spcPts val="3600"/>
              </a:lnSpc>
            </a:pPr>
            <a:r>
              <a:rPr lang="en-CA" sz="2400" i="1" dirty="0">
                <a:solidFill>
                  <a:schemeClr val="tx1"/>
                </a:solidFill>
                <a:latin typeface="+mn-lt"/>
              </a:rPr>
              <a:t>(</a:t>
            </a:r>
            <a:r>
              <a:rPr lang="en-CA" sz="2400" i="1" dirty="0" err="1">
                <a:solidFill>
                  <a:schemeClr val="tx1"/>
                </a:solidFill>
                <a:latin typeface="+mn-lt"/>
              </a:rPr>
              <a:t>aq</a:t>
            </a:r>
            <a:r>
              <a:rPr lang="en-CA" sz="2400" i="1" dirty="0">
                <a:solidFill>
                  <a:schemeClr val="tx1"/>
                </a:solidFill>
                <a:latin typeface="+mn-lt"/>
              </a:rPr>
              <a:t>) </a:t>
            </a:r>
            <a:r>
              <a:rPr lang="en-CA" sz="2400" dirty="0">
                <a:solidFill>
                  <a:schemeClr val="tx1"/>
                </a:solidFill>
                <a:latin typeface="+mn-lt"/>
              </a:rPr>
              <a:t>= aqueous</a:t>
            </a:r>
            <a:endParaRPr lang="fr-CA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50FD245-3D26-9788-BB60-E9845E158A64}"/>
              </a:ext>
            </a:extLst>
          </p:cNvPr>
          <p:cNvSpPr txBox="1"/>
          <p:nvPr/>
        </p:nvSpPr>
        <p:spPr>
          <a:xfrm flipH="1">
            <a:off x="912259" y="1010051"/>
            <a:ext cx="8550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Chemical Reactions, </a:t>
            </a:r>
            <a:r>
              <a:rPr lang="en-US" sz="24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   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91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  <p:bldP spid="19" grpId="0" animBg="1"/>
      <p:bldP spid="24" grpId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594975" y="6453188"/>
            <a:ext cx="1597025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fld id="{B6F15528-21DE-4FAA-801E-634DDDAF4B2B}" type="slidenum">
              <a:rPr lang="en-US" smtClean="0"/>
              <a:pPr defTabSz="457200">
                <a:defRPr/>
              </a:pPr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 panose="020B050302010202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720" y="1958941"/>
            <a:ext cx="29626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Unbalanced Equation: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FBD5BC80-331E-9DDB-45E1-0248DD897473}"/>
              </a:ext>
            </a:extLst>
          </p:cNvPr>
          <p:cNvSpPr txBox="1"/>
          <p:nvPr/>
        </p:nvSpPr>
        <p:spPr>
          <a:xfrm>
            <a:off x="72199" y="4693512"/>
            <a:ext cx="26324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Balanced Equation: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D5C48F5-C999-45A9-CE86-0F05521F9AF9}"/>
              </a:ext>
            </a:extLst>
          </p:cNvPr>
          <p:cNvSpPr txBox="1"/>
          <p:nvPr/>
        </p:nvSpPr>
        <p:spPr>
          <a:xfrm>
            <a:off x="3049390" y="1084880"/>
            <a:ext cx="8143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>
                <a:latin typeface="Corbel" panose="020B0503020204020204" pitchFamily="34" charset="0"/>
              </a:rPr>
              <a:t>CH</a:t>
            </a:r>
            <a:r>
              <a:rPr lang="en-US" altLang="en-US" sz="3200" baseline="-25000" dirty="0">
                <a:latin typeface="Corbel" panose="020B0503020204020204" pitchFamily="34" charset="0"/>
              </a:rPr>
              <a:t>4 </a:t>
            </a:r>
            <a:r>
              <a:rPr lang="en-US" altLang="en-US" sz="3200" dirty="0">
                <a:latin typeface="Corbel" panose="020B0503020204020204" pitchFamily="34" charset="0"/>
              </a:rPr>
              <a:t>(</a:t>
            </a:r>
            <a:r>
              <a:rPr lang="en-US" altLang="en-US" sz="3200" i="1" dirty="0">
                <a:latin typeface="Corbel" panose="020B0503020204020204" pitchFamily="34" charset="0"/>
              </a:rPr>
              <a:t>g</a:t>
            </a:r>
            <a:r>
              <a:rPr lang="en-US" altLang="en-US" sz="3200" dirty="0">
                <a:latin typeface="Corbel" panose="020B0503020204020204" pitchFamily="34" charset="0"/>
              </a:rPr>
              <a:t>) + 	O</a:t>
            </a:r>
            <a:r>
              <a:rPr lang="en-US" altLang="en-US" sz="3200" baseline="-25000" dirty="0">
                <a:latin typeface="Corbel" panose="020B0503020204020204" pitchFamily="34" charset="0"/>
              </a:rPr>
              <a:t>2</a:t>
            </a:r>
            <a:r>
              <a:rPr lang="en-US" altLang="en-US" sz="3200" dirty="0">
                <a:latin typeface="Corbel" panose="020B0503020204020204" pitchFamily="34" charset="0"/>
              </a:rPr>
              <a:t>(</a:t>
            </a:r>
            <a:r>
              <a:rPr lang="en-US" altLang="en-US" sz="3200" i="1" dirty="0">
                <a:latin typeface="Corbel" panose="020B0503020204020204" pitchFamily="34" charset="0"/>
              </a:rPr>
              <a:t>g</a:t>
            </a:r>
            <a:r>
              <a:rPr lang="en-US" altLang="en-US" sz="3200" dirty="0">
                <a:latin typeface="Corbel" panose="020B0503020204020204" pitchFamily="34" charset="0"/>
              </a:rPr>
              <a:t>)	 	</a:t>
            </a:r>
            <a:r>
              <a:rPr lang="en-US" altLang="en-US" sz="3200" dirty="0">
                <a:latin typeface="Corbel" panose="020B0503020204020204" pitchFamily="34" charset="0"/>
                <a:sym typeface="Wingdings" panose="05000000000000000000" pitchFamily="2" charset="2"/>
              </a:rPr>
              <a:t> 	CO</a:t>
            </a:r>
            <a:r>
              <a:rPr lang="en-US" altLang="en-US" sz="3200" baseline="-25000" dirty="0">
                <a:latin typeface="Corbel" panose="020B0503020204020204" pitchFamily="34" charset="0"/>
              </a:rPr>
              <a:t>2</a:t>
            </a:r>
            <a:r>
              <a:rPr lang="en-US" altLang="en-US" sz="3200" dirty="0">
                <a:latin typeface="Corbel" panose="020B0503020204020204" pitchFamily="34" charset="0"/>
              </a:rPr>
              <a:t>(</a:t>
            </a:r>
            <a:r>
              <a:rPr lang="en-US" altLang="en-US" sz="3200" i="1" dirty="0">
                <a:latin typeface="Corbel" panose="020B0503020204020204" pitchFamily="34" charset="0"/>
              </a:rPr>
              <a:t>g</a:t>
            </a:r>
            <a:r>
              <a:rPr lang="en-US" altLang="en-US" sz="3200" dirty="0">
                <a:latin typeface="Corbel" panose="020B0503020204020204" pitchFamily="34" charset="0"/>
              </a:rPr>
              <a:t>)		+ 	</a:t>
            </a:r>
            <a:r>
              <a:rPr lang="en-US" altLang="en-US" sz="3200" dirty="0">
                <a:latin typeface="Corbel" panose="020B0503020204020204" pitchFamily="34" charset="0"/>
                <a:sym typeface="Wingdings" panose="05000000000000000000" pitchFamily="2" charset="2"/>
              </a:rPr>
              <a:t>H</a:t>
            </a:r>
            <a:r>
              <a:rPr lang="en-US" altLang="en-US" sz="3200" baseline="-25000" dirty="0">
                <a:latin typeface="Corbel" panose="020B0503020204020204" pitchFamily="34" charset="0"/>
              </a:rPr>
              <a:t>2</a:t>
            </a:r>
            <a:r>
              <a:rPr lang="en-US" altLang="en-US" sz="3200" dirty="0">
                <a:latin typeface="Corbel" panose="020B0503020204020204" pitchFamily="34" charset="0"/>
              </a:rPr>
              <a:t>O(</a:t>
            </a:r>
            <a:r>
              <a:rPr lang="en-US" altLang="en-US" sz="3200" i="1" dirty="0">
                <a:latin typeface="Corbel" panose="020B0503020204020204" pitchFamily="34" charset="0"/>
              </a:rPr>
              <a:t>l</a:t>
            </a:r>
            <a:r>
              <a:rPr lang="en-US" altLang="en-US" sz="3200" dirty="0">
                <a:latin typeface="Corbel" panose="020B0503020204020204" pitchFamily="34" charset="0"/>
              </a:rPr>
              <a:t>)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FF8BEDB-54B2-17DE-326E-56264CC0D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920" y="4438599"/>
            <a:ext cx="1176815" cy="13716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91542CF-6B6C-A361-39C8-B5EBD99BE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340" y="4209999"/>
            <a:ext cx="1396720" cy="9144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279CC71-0814-2A67-36D3-14F1615C38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522" y="4341727"/>
            <a:ext cx="1848897" cy="9144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E924F78E-8AAD-4A8A-5EDE-6D2CB6F816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2117" y="4667411"/>
            <a:ext cx="1047566" cy="9144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947BA0B5-060B-79AE-A057-81D0CCE2B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391" y="1846420"/>
            <a:ext cx="1176815" cy="13716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C9B88CE9-786C-A125-0082-9C55642E7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53" y="1980415"/>
            <a:ext cx="1396720" cy="9144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91ED0634-8CD9-02A2-F99A-064AA6D1EB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522" y="2000825"/>
            <a:ext cx="1848897" cy="91440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4C42CD91-0798-7E5B-6C8C-5D135313D3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0768" y="2002089"/>
            <a:ext cx="1047566" cy="9144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404DC9DE-159C-38EC-8D57-27F12141D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0674" y="5132755"/>
            <a:ext cx="1396720" cy="91440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1A09686C-DDD3-B126-F911-FECEEFF0C7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521" y="5292025"/>
            <a:ext cx="1848897" cy="914400"/>
          </a:xfrm>
          <a:prstGeom prst="rect">
            <a:avLst/>
          </a:prstGeom>
        </p:spPr>
      </p:pic>
      <p:sp>
        <p:nvSpPr>
          <p:cNvPr id="39" name="Signe Plus 38">
            <a:extLst>
              <a:ext uri="{FF2B5EF4-FFF2-40B4-BE49-F238E27FC236}">
                <a16:creationId xmlns:a16="http://schemas.microsoft.com/office/drawing/2014/main" id="{A9324C67-4109-88F9-581C-467B19993DC2}"/>
              </a:ext>
            </a:extLst>
          </p:cNvPr>
          <p:cNvSpPr/>
          <p:nvPr/>
        </p:nvSpPr>
        <p:spPr>
          <a:xfrm>
            <a:off x="4304125" y="2337383"/>
            <a:ext cx="457200" cy="548640"/>
          </a:xfrm>
          <a:prstGeom prst="mathPlu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1" name="Signe Plus 40">
            <a:extLst>
              <a:ext uri="{FF2B5EF4-FFF2-40B4-BE49-F238E27FC236}">
                <a16:creationId xmlns:a16="http://schemas.microsoft.com/office/drawing/2014/main" id="{0ACD1B35-A8AE-BC89-9DED-78608D04F15E}"/>
              </a:ext>
            </a:extLst>
          </p:cNvPr>
          <p:cNvSpPr/>
          <p:nvPr/>
        </p:nvSpPr>
        <p:spPr>
          <a:xfrm>
            <a:off x="9180433" y="2258570"/>
            <a:ext cx="457200" cy="548640"/>
          </a:xfrm>
          <a:prstGeom prst="mathPlu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2" name="Flèche : droite 41">
            <a:extLst>
              <a:ext uri="{FF2B5EF4-FFF2-40B4-BE49-F238E27FC236}">
                <a16:creationId xmlns:a16="http://schemas.microsoft.com/office/drawing/2014/main" id="{D4762736-3550-A5D1-F4A8-6B6FA4671970}"/>
              </a:ext>
            </a:extLst>
          </p:cNvPr>
          <p:cNvSpPr/>
          <p:nvPr/>
        </p:nvSpPr>
        <p:spPr>
          <a:xfrm>
            <a:off x="6277360" y="2376852"/>
            <a:ext cx="690917" cy="31073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3" name="Signe Plus 42">
            <a:extLst>
              <a:ext uri="{FF2B5EF4-FFF2-40B4-BE49-F238E27FC236}">
                <a16:creationId xmlns:a16="http://schemas.microsoft.com/office/drawing/2014/main" id="{C937B733-3B02-32C5-B4EC-CA48D861EBA4}"/>
              </a:ext>
            </a:extLst>
          </p:cNvPr>
          <p:cNvSpPr/>
          <p:nvPr/>
        </p:nvSpPr>
        <p:spPr>
          <a:xfrm>
            <a:off x="9199080" y="4858435"/>
            <a:ext cx="457200" cy="548640"/>
          </a:xfrm>
          <a:prstGeom prst="mathPlu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4" name="Signe Plus 43">
            <a:extLst>
              <a:ext uri="{FF2B5EF4-FFF2-40B4-BE49-F238E27FC236}">
                <a16:creationId xmlns:a16="http://schemas.microsoft.com/office/drawing/2014/main" id="{E0578C8A-F58F-C1C7-18A9-60984A7956F5}"/>
              </a:ext>
            </a:extLst>
          </p:cNvPr>
          <p:cNvSpPr/>
          <p:nvPr/>
        </p:nvSpPr>
        <p:spPr>
          <a:xfrm>
            <a:off x="4355249" y="4926718"/>
            <a:ext cx="457200" cy="548640"/>
          </a:xfrm>
          <a:prstGeom prst="mathPlu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5" name="Flèche : droite 44">
            <a:extLst>
              <a:ext uri="{FF2B5EF4-FFF2-40B4-BE49-F238E27FC236}">
                <a16:creationId xmlns:a16="http://schemas.microsoft.com/office/drawing/2014/main" id="{A650DA45-9D88-2FDD-7EDA-94964957342E}"/>
              </a:ext>
            </a:extLst>
          </p:cNvPr>
          <p:cNvSpPr/>
          <p:nvPr/>
        </p:nvSpPr>
        <p:spPr>
          <a:xfrm>
            <a:off x="6277360" y="5045670"/>
            <a:ext cx="690917" cy="31073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4355DE3-6277-97AC-34ED-A3D701166291}"/>
              </a:ext>
            </a:extLst>
          </p:cNvPr>
          <p:cNvSpPr txBox="1"/>
          <p:nvPr/>
        </p:nvSpPr>
        <p:spPr>
          <a:xfrm>
            <a:off x="4583849" y="3433454"/>
            <a:ext cx="3498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FF"/>
                </a:solidFill>
                <a:latin typeface="Corbel" panose="020B0503020204020204" pitchFamily="34" charset="0"/>
              </a:rPr>
              <a:t>Conservation of mass</a:t>
            </a:r>
            <a:endParaRPr lang="fr-CA" sz="2800" b="1" dirty="0">
              <a:solidFill>
                <a:srgbClr val="FF00FF"/>
              </a:solidFill>
              <a:latin typeface="Corbel" panose="020B0503020204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694D8B5-E490-CF43-D538-85C3DCE878EA}"/>
              </a:ext>
            </a:extLst>
          </p:cNvPr>
          <p:cNvSpPr txBox="1"/>
          <p:nvPr/>
        </p:nvSpPr>
        <p:spPr>
          <a:xfrm flipH="1">
            <a:off x="259891" y="273047"/>
            <a:ext cx="8550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Chemical Reactions, </a:t>
            </a:r>
            <a:r>
              <a:rPr lang="en-US" sz="24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   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5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3" grpId="0" animBg="1"/>
      <p:bldP spid="44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6F15528-21DE-4FAA-801E-634DDDAF4B2B}" type="slidenum">
              <a:rPr lang="en-US">
                <a:solidFill>
                  <a:srgbClr val="191B0E"/>
                </a:solidFill>
                <a:latin typeface="Franklin Gothic Book" panose="020B0503020102020204"/>
              </a:rPr>
              <a:pPr defTabSz="457200">
                <a:defRPr/>
              </a:pPr>
              <a:t>6</a:t>
            </a:fld>
            <a:endParaRPr lang="en-US">
              <a:solidFill>
                <a:srgbClr val="191B0E"/>
              </a:solidFill>
              <a:latin typeface="Franklin Gothic Book" panose="020B0503020102020204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A3E8211-0DC7-2DE0-A1FC-96E9A2EE2558}"/>
              </a:ext>
            </a:extLst>
          </p:cNvPr>
          <p:cNvSpPr txBox="1"/>
          <p:nvPr/>
        </p:nvSpPr>
        <p:spPr>
          <a:xfrm flipH="1">
            <a:off x="202470" y="30433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Balancing Equations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5E66E529-AE86-C477-80DB-A7880BFD4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166" y="925257"/>
            <a:ext cx="10974834" cy="193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sz="2400" b="1" dirty="0">
                <a:solidFill>
                  <a:srgbClr val="FF00FF"/>
                </a:solidFill>
                <a:latin typeface="Corbel" panose="020B0503020204020204" pitchFamily="34" charset="0"/>
              </a:rPr>
              <a:t>Law of the Conservation of mass</a:t>
            </a:r>
            <a:endParaRPr lang="fr-CA" sz="2400" b="1" dirty="0">
              <a:solidFill>
                <a:srgbClr val="FF00FF"/>
              </a:solidFill>
              <a:latin typeface="Corbel" panose="020B0503020204020204" pitchFamily="34" charset="0"/>
            </a:endParaRPr>
          </a:p>
          <a:p>
            <a:pPr marL="120015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Corbel" panose="020B0503020204020204" pitchFamily="34" charset="0"/>
              </a:rPr>
              <a:t>Matter is neither created nor destroyed. It is only transferred.</a:t>
            </a:r>
          </a:p>
          <a:p>
            <a:pPr marL="120015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Corbel" panose="020B0503020204020204" pitchFamily="34" charset="0"/>
              </a:rPr>
              <a:t>Numbers, and types of atoms, are identical on both sides of the reaction.</a:t>
            </a:r>
          </a:p>
          <a:p>
            <a:pPr marL="120015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Corbel" panose="020B0503020204020204" pitchFamily="34" charset="0"/>
              </a:rPr>
              <a:t>Represented by a balanced chemical equation.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2BB8EA5-784F-F38D-E632-9AFA487E3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033" y="3272371"/>
            <a:ext cx="6331099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98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926723" y="630761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61ED59C-5589-4B76-8152-74413BC703F6}" type="slidenum">
              <a:rPr lang="en-CA" smtClean="0"/>
              <a:t>7</a:t>
            </a:fld>
            <a:endParaRPr lang="en-CA" dirty="0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9E22E7E-6359-47E0-B4D5-3125F9FDB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70" y="4266399"/>
            <a:ext cx="200728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200" b="1" dirty="0">
                <a:latin typeface="Corbel" panose="020B0503020204020204" pitchFamily="34" charset="0"/>
              </a:rPr>
              <a:t>Macroscopic: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B19CFC5E-BB9A-46BF-B19C-490D8BB39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598" y="4396717"/>
            <a:ext cx="10495401" cy="156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200" b="1" dirty="0">
                <a:latin typeface="Corbel" panose="020B0503020204020204" pitchFamily="34" charset="0"/>
              </a:rPr>
              <a:t>2 moles </a:t>
            </a:r>
            <a:r>
              <a:rPr lang="en-US" altLang="en-US" sz="2200" dirty="0">
                <a:latin typeface="Corbel" panose="020B0503020204020204" pitchFamily="34" charset="0"/>
              </a:rPr>
              <a:t>of hydrogen gas (or 4 moles of hydrogen atoms).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200" b="1" dirty="0">
                <a:latin typeface="Corbel" panose="020B0503020204020204" pitchFamily="34" charset="0"/>
              </a:rPr>
              <a:t>1 mole </a:t>
            </a:r>
            <a:r>
              <a:rPr lang="en-US" altLang="en-US" sz="2200" dirty="0">
                <a:latin typeface="Corbel" panose="020B0503020204020204" pitchFamily="34" charset="0"/>
              </a:rPr>
              <a:t>of oxygen gas (or 2 moles of oxygen atoms).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200" b="1" dirty="0">
                <a:latin typeface="Corbel" panose="020B0503020204020204" pitchFamily="34" charset="0"/>
              </a:rPr>
              <a:t>2 moles </a:t>
            </a:r>
            <a:r>
              <a:rPr lang="en-US" altLang="en-US" sz="2200" dirty="0">
                <a:latin typeface="Corbel" panose="020B0503020204020204" pitchFamily="34" charset="0"/>
              </a:rPr>
              <a:t>of liquid water (or 4 moles of hydrogen atoms and 2 moles of oxygen atoms).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D34AE3F7-A6E0-403F-8FD1-4FDA3F311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70" y="2108717"/>
            <a:ext cx="192873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2200" b="1" dirty="0">
                <a:latin typeface="Corbel" panose="020B0503020204020204" pitchFamily="34" charset="0"/>
              </a:rPr>
              <a:t>Microscopic: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9C2476F-2275-3F71-63BB-690F91BB32CA}"/>
              </a:ext>
            </a:extLst>
          </p:cNvPr>
          <p:cNvSpPr txBox="1"/>
          <p:nvPr/>
        </p:nvSpPr>
        <p:spPr>
          <a:xfrm flipH="1">
            <a:off x="202470" y="-2618"/>
            <a:ext cx="546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Balancing Equations, </a:t>
            </a:r>
            <a:r>
              <a:rPr lang="en-US" sz="24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45A40D0D-90CF-7B6D-2105-969F02D0E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795" y="2272163"/>
            <a:ext cx="8758409" cy="156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200" b="1" dirty="0">
                <a:latin typeface="Corbel" panose="020B0503020204020204" pitchFamily="34" charset="0"/>
              </a:rPr>
              <a:t>2 molecules </a:t>
            </a:r>
            <a:r>
              <a:rPr lang="en-US" altLang="en-US" sz="2200" dirty="0">
                <a:latin typeface="Corbel" panose="020B0503020204020204" pitchFamily="34" charset="0"/>
              </a:rPr>
              <a:t>of hydrogen gas (or 4 hydrogen atoms).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200" b="1" dirty="0">
                <a:latin typeface="Corbel" panose="020B0503020204020204" pitchFamily="34" charset="0"/>
              </a:rPr>
              <a:t>1 molecule </a:t>
            </a:r>
            <a:r>
              <a:rPr lang="en-US" altLang="en-US" sz="2200" dirty="0">
                <a:latin typeface="Corbel" panose="020B0503020204020204" pitchFamily="34" charset="0"/>
              </a:rPr>
              <a:t>of oxygen gas (or 2 oxygen atoms).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200" b="1" dirty="0">
                <a:latin typeface="Corbel" panose="020B0503020204020204" pitchFamily="34" charset="0"/>
              </a:rPr>
              <a:t>2 molecule </a:t>
            </a:r>
            <a:r>
              <a:rPr lang="en-US" altLang="en-US" sz="2200" dirty="0">
                <a:latin typeface="Corbel" panose="020B0503020204020204" pitchFamily="34" charset="0"/>
              </a:rPr>
              <a:t>of liquid water (or 4 hydrogen atoms and 2 oxygen atoms).</a:t>
            </a:r>
          </a:p>
        </p:txBody>
      </p:sp>
      <p:pic>
        <p:nvPicPr>
          <p:cNvPr id="12" name="Picture 11" descr="03_Pg78_UnFigure_2">
            <a:extLst>
              <a:ext uri="{FF2B5EF4-FFF2-40B4-BE49-F238E27FC236}">
                <a16:creationId xmlns:a16="http://schemas.microsoft.com/office/drawing/2014/main" id="{060C9C94-42FB-F344-E605-0EB44073A2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5"/>
          <a:stretch/>
        </p:blipFill>
        <p:spPr bwMode="auto">
          <a:xfrm>
            <a:off x="3937811" y="1107449"/>
            <a:ext cx="4964791" cy="1082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7C0E3FCF-AF66-C8D2-E1AD-8E1BDB02B9F8}"/>
              </a:ext>
            </a:extLst>
          </p:cNvPr>
          <p:cNvSpPr txBox="1"/>
          <p:nvPr/>
        </p:nvSpPr>
        <p:spPr>
          <a:xfrm>
            <a:off x="3876781" y="505199"/>
            <a:ext cx="4438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>
                <a:latin typeface="Corbal"/>
              </a:rPr>
              <a:t>2H</a:t>
            </a:r>
            <a:r>
              <a:rPr lang="en-US" altLang="en-US" sz="3200" baseline="-25000" dirty="0">
                <a:latin typeface="Corbal"/>
              </a:rPr>
              <a:t>2</a:t>
            </a:r>
            <a:r>
              <a:rPr lang="en-US" altLang="en-US" sz="3200" dirty="0">
                <a:latin typeface="Corbal"/>
              </a:rPr>
              <a:t>(</a:t>
            </a:r>
            <a:r>
              <a:rPr lang="en-US" altLang="en-US" sz="3200" i="1" dirty="0">
                <a:latin typeface="Corbal"/>
              </a:rPr>
              <a:t>g</a:t>
            </a:r>
            <a:r>
              <a:rPr lang="en-US" altLang="en-US" sz="3200" dirty="0">
                <a:latin typeface="Corbal"/>
              </a:rPr>
              <a:t>) + O</a:t>
            </a:r>
            <a:r>
              <a:rPr lang="en-US" altLang="en-US" sz="3200" baseline="-25000" dirty="0">
                <a:latin typeface="Corbal"/>
              </a:rPr>
              <a:t>2</a:t>
            </a:r>
            <a:r>
              <a:rPr lang="en-US" altLang="en-US" sz="3200" dirty="0">
                <a:latin typeface="Corbal"/>
              </a:rPr>
              <a:t>(</a:t>
            </a:r>
            <a:r>
              <a:rPr lang="en-US" altLang="en-US" sz="3200" i="1" dirty="0">
                <a:latin typeface="Corbal"/>
              </a:rPr>
              <a:t>g</a:t>
            </a:r>
            <a:r>
              <a:rPr lang="en-US" altLang="en-US" sz="3200" dirty="0">
                <a:latin typeface="Corbal"/>
              </a:rPr>
              <a:t>) </a:t>
            </a:r>
            <a:r>
              <a:rPr lang="en-US" altLang="en-US" sz="3200" dirty="0">
                <a:latin typeface="Corbal"/>
                <a:sym typeface="Wingdings" panose="05000000000000000000" pitchFamily="2" charset="2"/>
              </a:rPr>
              <a:t> </a:t>
            </a:r>
            <a:r>
              <a:rPr lang="en-US" altLang="en-US" sz="3200" dirty="0">
                <a:latin typeface="Corbal"/>
              </a:rPr>
              <a:t>2H</a:t>
            </a:r>
            <a:r>
              <a:rPr lang="en-US" altLang="en-US" sz="3200" baseline="-25000" dirty="0">
                <a:latin typeface="Corbal"/>
              </a:rPr>
              <a:t>2</a:t>
            </a:r>
            <a:r>
              <a:rPr lang="en-US" altLang="en-US" sz="3200" dirty="0">
                <a:latin typeface="Corbal"/>
              </a:rPr>
              <a:t>O(</a:t>
            </a:r>
            <a:r>
              <a:rPr lang="en-US" altLang="en-US" sz="3200" i="1" dirty="0">
                <a:latin typeface="Corbal"/>
              </a:rPr>
              <a:t>l</a:t>
            </a:r>
            <a:r>
              <a:rPr lang="en-US" altLang="en-US" sz="3200" dirty="0">
                <a:latin typeface="Corb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6925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0562" y="1771890"/>
            <a:ext cx="11281891" cy="1492051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en-CA" sz="2400" dirty="0">
                <a:latin typeface="Corbel" panose="020B0503020204020204" pitchFamily="34" charset="0"/>
              </a:rPr>
              <a:t> Conservation of mass – atoms cannot be created or destroyed</a:t>
            </a:r>
          </a:p>
          <a:p>
            <a:pPr marL="457200" indent="-457200">
              <a:buFont typeface="+mj-lt"/>
              <a:buAutoNum type="arabicParenR"/>
            </a:pPr>
            <a:r>
              <a:rPr lang="en-CA" sz="2400" dirty="0">
                <a:latin typeface="Corbel" panose="020B0503020204020204" pitchFamily="34" charset="0"/>
              </a:rPr>
              <a:t> NEVER change identities (or formulas) of substances</a:t>
            </a:r>
            <a:r>
              <a:rPr lang="en-CA" sz="2400" b="1" dirty="0">
                <a:latin typeface="Corbel" panose="020B0503020204020204" pitchFamily="34" charset="0"/>
              </a:rPr>
              <a:t>.</a:t>
            </a:r>
            <a:endParaRPr lang="en-CA" sz="2400" dirty="0">
              <a:latin typeface="Corbel" panose="020B0503020204020204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en-CA" sz="2400" dirty="0">
                <a:latin typeface="Corbel" panose="020B0503020204020204" pitchFamily="34" charset="0"/>
              </a:rPr>
              <a:t> Balance a reaction ONLY by adding molecules (</a:t>
            </a:r>
            <a:r>
              <a:rPr lang="en-CA" sz="2400" b="1" dirty="0">
                <a:solidFill>
                  <a:srgbClr val="FF00FF"/>
                </a:solidFill>
                <a:latin typeface="Corbel" panose="020B0503020204020204" pitchFamily="34" charset="0"/>
              </a:rPr>
              <a:t>coefficients</a:t>
            </a:r>
            <a:r>
              <a:rPr lang="en-CA" sz="2400" dirty="0">
                <a:latin typeface="Corbel" panose="020B0503020204020204" pitchFamily="34" charset="0"/>
              </a:rPr>
              <a:t>) of reactants &amp; products.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6F15528-21DE-4FAA-801E-634DDDAF4B2B}" type="slidenum">
              <a:rPr lang="en-US">
                <a:solidFill>
                  <a:srgbClr val="191B0E"/>
                </a:solidFill>
                <a:latin typeface="Franklin Gothic Book" panose="020B0503020102020204"/>
              </a:rPr>
              <a:pPr defTabSz="457200">
                <a:defRPr/>
              </a:pPr>
              <a:t>8</a:t>
            </a:fld>
            <a:endParaRPr lang="en-US">
              <a:solidFill>
                <a:srgbClr val="191B0E"/>
              </a:solidFill>
              <a:latin typeface="Franklin Gothic Book" panose="020B0503020102020204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47B620D-A298-E09A-2DF4-1CBB9AD814B8}"/>
              </a:ext>
            </a:extLst>
          </p:cNvPr>
          <p:cNvSpPr txBox="1"/>
          <p:nvPr/>
        </p:nvSpPr>
        <p:spPr>
          <a:xfrm flipH="1">
            <a:off x="202470" y="30433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Balancing Equations, </a:t>
            </a:r>
            <a:r>
              <a:rPr lang="en-US" sz="24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8BFEF936-4BB7-4EB5-7143-6BB5BA60BD95}"/>
              </a:ext>
            </a:extLst>
          </p:cNvPr>
          <p:cNvSpPr txBox="1"/>
          <p:nvPr/>
        </p:nvSpPr>
        <p:spPr>
          <a:xfrm>
            <a:off x="3108765" y="4640457"/>
            <a:ext cx="6605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CA" sz="2200" dirty="0">
                <a:solidFill>
                  <a:prstClr val="black"/>
                </a:solidFill>
                <a:latin typeface="Corbel" panose="020B0503020204020204" pitchFamily="34" charset="0"/>
              </a:rPr>
              <a:t>Where x, y and z are the </a:t>
            </a:r>
            <a:r>
              <a:rPr lang="en-CA" sz="2200" b="1" dirty="0">
                <a:solidFill>
                  <a:srgbClr val="FF00FF"/>
                </a:solidFill>
                <a:latin typeface="Corbel" panose="020B0503020204020204" pitchFamily="34" charset="0"/>
              </a:rPr>
              <a:t>coefficients</a:t>
            </a:r>
            <a:r>
              <a:rPr lang="en-CA" sz="2200" dirty="0">
                <a:solidFill>
                  <a:prstClr val="black"/>
                </a:solidFill>
                <a:latin typeface="Corbel" panose="020B0503020204020204" pitchFamily="34" charset="0"/>
              </a:rPr>
              <a:t> of the compounds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7">
                <a:extLst>
                  <a:ext uri="{FF2B5EF4-FFF2-40B4-BE49-F238E27FC236}">
                    <a16:creationId xmlns:a16="http://schemas.microsoft.com/office/drawing/2014/main" id="{766B2E1F-CA12-5003-CF2C-4D6131EC5FE1}"/>
                  </a:ext>
                </a:extLst>
              </p:cNvPr>
              <p:cNvSpPr txBox="1"/>
              <p:nvPr/>
            </p:nvSpPr>
            <p:spPr>
              <a:xfrm>
                <a:off x="3793591" y="3633045"/>
                <a:ext cx="523583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b="1" i="1">
                          <a:solidFill>
                            <a:prstClr val="black"/>
                          </a:solidFill>
                          <a:latin typeface="Cambria Math"/>
                        </a:rPr>
                        <m:t>𝒙</m:t>
                      </m:r>
                      <m:sSub>
                        <m:sSubPr>
                          <m:ctrlPr>
                            <a:rPr lang="en-CA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CA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CA" sz="2800" i="1">
                          <a:solidFill>
                            <a:prstClr val="black"/>
                          </a:solidFill>
                          <a:latin typeface="Cambria Math"/>
                        </a:rPr>
                        <m:t>(</m:t>
                      </m:r>
                      <m:r>
                        <a:rPr lang="en-CA" sz="2800" i="1">
                          <a:solidFill>
                            <a:prstClr val="black"/>
                          </a:solidFill>
                          <a:latin typeface="Cambria Math"/>
                        </a:rPr>
                        <m:t>𝑔</m:t>
                      </m:r>
                      <m:r>
                        <a:rPr lang="en-CA" sz="2800" i="1">
                          <a:solidFill>
                            <a:prstClr val="black"/>
                          </a:solidFill>
                          <a:latin typeface="Cambria Math"/>
                        </a:rPr>
                        <m:t>)+</m:t>
                      </m:r>
                      <m:r>
                        <a:rPr lang="en-CA" sz="2800" b="1" i="1">
                          <a:solidFill>
                            <a:prstClr val="black"/>
                          </a:solidFill>
                          <a:latin typeface="Cambria Math"/>
                        </a:rPr>
                        <m:t>𝒚</m:t>
                      </m:r>
                      <m:sSub>
                        <m:sSubPr>
                          <m:ctrlPr>
                            <a:rPr lang="en-CA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𝑂</m:t>
                          </m:r>
                        </m:e>
                        <m:sub>
                          <m:r>
                            <a:rPr lang="en-CA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2 </m:t>
                          </m:r>
                        </m:sub>
                      </m:sSub>
                      <m:r>
                        <a:rPr lang="en-CA" sz="2800" i="1">
                          <a:solidFill>
                            <a:prstClr val="black"/>
                          </a:solidFill>
                          <a:latin typeface="Cambria Math"/>
                        </a:rPr>
                        <m:t>(</m:t>
                      </m:r>
                      <m:r>
                        <a:rPr lang="en-CA" sz="2800" i="1">
                          <a:solidFill>
                            <a:prstClr val="black"/>
                          </a:solidFill>
                          <a:latin typeface="Cambria Math"/>
                        </a:rPr>
                        <m:t>𝑔</m:t>
                      </m:r>
                      <m:r>
                        <a:rPr lang="en-CA" sz="2800" i="1">
                          <a:solidFill>
                            <a:prstClr val="black"/>
                          </a:solidFill>
                          <a:latin typeface="Cambria Math"/>
                        </a:rPr>
                        <m:t>)→</m:t>
                      </m:r>
                      <m:r>
                        <a:rPr lang="en-CA" sz="2800" b="1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𝒛</m:t>
                      </m:r>
                      <m:sSub>
                        <m:sSubPr>
                          <m:ctrlPr>
                            <a:rPr lang="en-CA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CA" sz="2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CA" sz="2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CA" sz="28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𝑂</m:t>
                      </m:r>
                      <m:r>
                        <a:rPr lang="en-CA" sz="28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CA" sz="28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𝑔</m:t>
                      </m:r>
                      <m:r>
                        <a:rPr lang="en-CA" sz="28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CA" sz="2800" dirty="0">
                  <a:solidFill>
                    <a:prstClr val="black"/>
                  </a:solidFill>
                  <a:latin typeface="Franklin Gothic Book" panose="020B0503020102020204"/>
                </a:endParaRPr>
              </a:p>
            </p:txBody>
          </p:sp>
        </mc:Choice>
        <mc:Fallback xmlns="">
          <p:sp>
            <p:nvSpPr>
              <p:cNvPr id="10" name="TextBox 7">
                <a:extLst>
                  <a:ext uri="{FF2B5EF4-FFF2-40B4-BE49-F238E27FC236}">
                    <a16:creationId xmlns:a16="http://schemas.microsoft.com/office/drawing/2014/main" id="{766B2E1F-CA12-5003-CF2C-4D6131EC5F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3591" y="3633045"/>
                <a:ext cx="523583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>
            <a:extLst>
              <a:ext uri="{FF2B5EF4-FFF2-40B4-BE49-F238E27FC236}">
                <a16:creationId xmlns:a16="http://schemas.microsoft.com/office/drawing/2014/main" id="{2A384D46-8CF6-0133-1AB0-544CACDDE339}"/>
              </a:ext>
            </a:extLst>
          </p:cNvPr>
          <p:cNvSpPr txBox="1"/>
          <p:nvPr/>
        </p:nvSpPr>
        <p:spPr>
          <a:xfrm>
            <a:off x="3406454" y="5658231"/>
            <a:ext cx="6307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u="sng" dirty="0">
                <a:solidFill>
                  <a:srgbClr val="C00000"/>
                </a:solidFill>
                <a:latin typeface="Corbel" panose="020B0503020204020204" pitchFamily="34" charset="0"/>
              </a:rPr>
              <a:t>IMPORTANT:</a:t>
            </a:r>
            <a:r>
              <a:rPr lang="en-CA" sz="2800" dirty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en-CA" sz="2800" b="1" dirty="0">
                <a:solidFill>
                  <a:srgbClr val="C00000"/>
                </a:solidFill>
                <a:latin typeface="Corbel" panose="020B0503020204020204" pitchFamily="34" charset="0"/>
              </a:rPr>
              <a:t>Never change subscripts!!</a:t>
            </a:r>
            <a:endParaRPr lang="en-CA" sz="2800" u="sng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93DC5AA1-8DE0-E548-D62C-20979381F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533" y="1050445"/>
            <a:ext cx="24617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2400" b="1" dirty="0">
                <a:solidFill>
                  <a:srgbClr val="FF00FF"/>
                </a:solidFill>
                <a:latin typeface="Corbel" panose="020B0503020204020204" pitchFamily="34" charset="0"/>
              </a:rPr>
              <a:t>Keep in mind:</a:t>
            </a:r>
            <a:endParaRPr lang="en-US" altLang="en-US" sz="2400" dirty="0">
              <a:solidFill>
                <a:srgbClr val="FF00FF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78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6F15528-21DE-4FAA-801E-634DDDAF4B2B}" type="slidenum">
              <a:rPr lang="en-US">
                <a:solidFill>
                  <a:srgbClr val="191B0E"/>
                </a:solidFill>
                <a:latin typeface="Franklin Gothic Book" panose="020B0503020102020204"/>
              </a:rPr>
              <a:pPr defTabSz="457200">
                <a:defRPr/>
              </a:pPr>
              <a:t>9</a:t>
            </a:fld>
            <a:endParaRPr lang="en-US">
              <a:solidFill>
                <a:srgbClr val="191B0E"/>
              </a:solidFill>
              <a:latin typeface="Franklin Gothic Book" panose="020B0503020102020204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47B620D-A298-E09A-2DF4-1CBB9AD814B8}"/>
              </a:ext>
            </a:extLst>
          </p:cNvPr>
          <p:cNvSpPr txBox="1"/>
          <p:nvPr/>
        </p:nvSpPr>
        <p:spPr>
          <a:xfrm flipH="1">
            <a:off x="202470" y="30433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Balancing Equations, </a:t>
            </a:r>
            <a:r>
              <a:rPr lang="en-US" sz="24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D6C504B-C5B4-3C51-0C82-697D35159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0233" y="3117669"/>
            <a:ext cx="9111533" cy="440767"/>
          </a:xfrm>
          <a:prstGeom prst="rect">
            <a:avLst/>
          </a:prstGeom>
          <a:solidFill>
            <a:srgbClr val="CC99FF">
              <a:alpha val="20000"/>
            </a:srgb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200" dirty="0">
                <a:latin typeface="Corbel" panose="020B0503020204020204" pitchFamily="34" charset="0"/>
              </a:rPr>
              <a:t>What type of reaction is occurring? What are the reactants? Products? States?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21272E2A-29B9-C401-E713-FC87DFDB6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466" y="2407610"/>
            <a:ext cx="11426218" cy="430887"/>
          </a:xfrm>
          <a:prstGeom prst="rect">
            <a:avLst/>
          </a:prstGeom>
          <a:solidFill>
            <a:srgbClr val="CC99FF">
              <a:alpha val="20000"/>
            </a:srgb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 typeface="Times" pitchFamily="18" charset="0"/>
              <a:buAutoNum type="arabicPeriod"/>
            </a:pPr>
            <a:r>
              <a:rPr lang="en-US" altLang="en-US" sz="2200" dirty="0">
                <a:latin typeface="Corbel" panose="020B0503020204020204" pitchFamily="34" charset="0"/>
              </a:rPr>
              <a:t>Write the unbalanced chemical equation </a:t>
            </a:r>
            <a:r>
              <a:rPr lang="en-US" altLang="en-US" sz="2200" b="1" dirty="0">
                <a:solidFill>
                  <a:srgbClr val="FF00FF"/>
                </a:solidFill>
                <a:latin typeface="Corbel" panose="020B0503020204020204" pitchFamily="34" charset="0"/>
              </a:rPr>
              <a:t>using correct chemical formula </a:t>
            </a:r>
            <a:r>
              <a:rPr lang="en-US" altLang="en-US" sz="2200" dirty="0">
                <a:latin typeface="Corbel" panose="020B0503020204020204" pitchFamily="34" charset="0"/>
              </a:rPr>
              <a:t>for each substance.</a:t>
            </a:r>
          </a:p>
        </p:txBody>
      </p:sp>
      <p:grpSp>
        <p:nvGrpSpPr>
          <p:cNvPr id="12" name="Group 9">
            <a:extLst>
              <a:ext uri="{FF2B5EF4-FFF2-40B4-BE49-F238E27FC236}">
                <a16:creationId xmlns:a16="http://schemas.microsoft.com/office/drawing/2014/main" id="{0E6B6934-D2B6-60CA-06B8-980CA4F042B2}"/>
              </a:ext>
            </a:extLst>
          </p:cNvPr>
          <p:cNvGrpSpPr>
            <a:grpSpLocks/>
          </p:cNvGrpSpPr>
          <p:nvPr/>
        </p:nvGrpSpPr>
        <p:grpSpPr bwMode="auto">
          <a:xfrm>
            <a:off x="4867557" y="3986383"/>
            <a:ext cx="3101977" cy="461964"/>
            <a:chOff x="1480" y="2316"/>
            <a:chExt cx="1954" cy="291"/>
          </a:xfrm>
        </p:grpSpPr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4421C1B0-6BCA-99A3-47F3-B803583B88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2316"/>
              <a:ext cx="60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400" b="1" dirty="0">
                  <a:latin typeface="Corbel" panose="020B0503020204020204" pitchFamily="34" charset="0"/>
                </a:rPr>
                <a:t>H</a:t>
              </a:r>
              <a:r>
                <a:rPr lang="en-US" altLang="en-US" sz="2400" b="1" baseline="-25000" dirty="0">
                  <a:latin typeface="Corbel" panose="020B0503020204020204" pitchFamily="34" charset="0"/>
                </a:rPr>
                <a:t>2</a:t>
              </a:r>
              <a:r>
                <a:rPr lang="en-US" altLang="en-US" sz="2400" b="1" dirty="0">
                  <a:latin typeface="Corbel" panose="020B0503020204020204" pitchFamily="34" charset="0"/>
                </a:rPr>
                <a:t>O</a:t>
              </a:r>
              <a:r>
                <a:rPr lang="en-US" altLang="en-US" sz="2000" b="1" dirty="0">
                  <a:latin typeface="Corbel" panose="020B0503020204020204" pitchFamily="34" charset="0"/>
                </a:rPr>
                <a:t>(</a:t>
              </a:r>
              <a:r>
                <a:rPr lang="en-US" altLang="en-US" sz="2000" b="1" i="1" dirty="0">
                  <a:latin typeface="Corbel" panose="020B0503020204020204" pitchFamily="34" charset="0"/>
                </a:rPr>
                <a:t>l</a:t>
              </a:r>
              <a:r>
                <a:rPr lang="en-US" altLang="en-US" sz="2000" b="1" dirty="0">
                  <a:latin typeface="Corbel" panose="020B0503020204020204" pitchFamily="34" charset="0"/>
                </a:rPr>
                <a:t>)</a:t>
              </a:r>
              <a:endParaRPr lang="en-US" altLang="en-US" sz="2400" b="1" dirty="0">
                <a:latin typeface="Corbel" panose="020B0503020204020204" pitchFamily="34" charset="0"/>
              </a:endParaRPr>
            </a:p>
          </p:txBody>
        </p:sp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FACF0FA8-ED9E-5157-597B-1D145F51DF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0" y="2316"/>
              <a:ext cx="105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altLang="en-US" sz="2400" b="1" dirty="0">
                  <a:latin typeface="Corbel" panose="020B0503020204020204" pitchFamily="34" charset="0"/>
                </a:rPr>
                <a:t>H</a:t>
              </a:r>
              <a:r>
                <a:rPr lang="en-US" altLang="en-US" sz="2400" b="1" baseline="-25000" dirty="0">
                  <a:latin typeface="Corbel" panose="020B0503020204020204" pitchFamily="34" charset="0"/>
                </a:rPr>
                <a:t>2</a:t>
              </a:r>
              <a:r>
                <a:rPr lang="en-US" altLang="en-US" sz="2000" b="1" dirty="0">
                  <a:latin typeface="Corbel" panose="020B0503020204020204" pitchFamily="34" charset="0"/>
                </a:rPr>
                <a:t>(</a:t>
              </a:r>
              <a:r>
                <a:rPr lang="en-US" altLang="en-US" sz="2000" b="1" i="1" dirty="0">
                  <a:latin typeface="Corbel" panose="020B0503020204020204" pitchFamily="34" charset="0"/>
                </a:rPr>
                <a:t>g</a:t>
              </a:r>
              <a:r>
                <a:rPr lang="en-US" altLang="en-US" sz="2000" b="1" dirty="0">
                  <a:latin typeface="Corbel" panose="020B0503020204020204" pitchFamily="34" charset="0"/>
                </a:rPr>
                <a:t>) </a:t>
              </a:r>
              <a:r>
                <a:rPr lang="en-US" altLang="en-US" sz="2400" b="1" dirty="0">
                  <a:latin typeface="Corbel" panose="020B0503020204020204" pitchFamily="34" charset="0"/>
                </a:rPr>
                <a:t>+ O</a:t>
              </a:r>
              <a:r>
                <a:rPr lang="en-US" altLang="en-US" sz="2400" b="1" baseline="-25000" dirty="0">
                  <a:latin typeface="Corbel" panose="020B0503020204020204" pitchFamily="34" charset="0"/>
                </a:rPr>
                <a:t>2</a:t>
              </a:r>
              <a:r>
                <a:rPr lang="en-US" altLang="en-US" sz="2000" b="1" dirty="0">
                  <a:latin typeface="Corbel" panose="020B0503020204020204" pitchFamily="34" charset="0"/>
                </a:rPr>
                <a:t>(</a:t>
              </a:r>
              <a:r>
                <a:rPr lang="en-US" altLang="en-US" sz="2000" b="1" i="1" dirty="0">
                  <a:latin typeface="Corbel" panose="020B0503020204020204" pitchFamily="34" charset="0"/>
                </a:rPr>
                <a:t>g</a:t>
              </a:r>
              <a:r>
                <a:rPr lang="en-US" altLang="en-US" sz="2000" b="1" dirty="0">
                  <a:latin typeface="Corbel" panose="020B0503020204020204" pitchFamily="34" charset="0"/>
                </a:rPr>
                <a:t>)</a:t>
              </a:r>
              <a:endParaRPr lang="en-US" altLang="en-US" sz="2400" b="1" dirty="0">
                <a:latin typeface="Corbel" panose="020B0503020204020204" pitchFamily="34" charset="0"/>
              </a:endParaRPr>
            </a:p>
          </p:txBody>
        </p:sp>
        <p:sp>
          <p:nvSpPr>
            <p:cNvPr id="16" name="Line 12">
              <a:extLst>
                <a:ext uri="{FF2B5EF4-FFF2-40B4-BE49-F238E27FC236}">
                  <a16:creationId xmlns:a16="http://schemas.microsoft.com/office/drawing/2014/main" id="{1D1FAB01-1C5F-AF1D-22B3-14AFE13DEE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2461"/>
              <a:ext cx="288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sz="2400" b="1">
                <a:latin typeface="Corbel" panose="020B0503020204020204" pitchFamily="34" charset="0"/>
              </a:endParaRPr>
            </a:p>
          </p:txBody>
        </p:sp>
      </p:grpSp>
      <p:sp>
        <p:nvSpPr>
          <p:cNvPr id="17" name="Text Box 3">
            <a:extLst>
              <a:ext uri="{FF2B5EF4-FFF2-40B4-BE49-F238E27FC236}">
                <a16:creationId xmlns:a16="http://schemas.microsoft.com/office/drawing/2014/main" id="{4D4588B1-4457-296A-2E17-87ACA4EBE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735" y="1014457"/>
            <a:ext cx="19816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2400" b="1" dirty="0">
                <a:solidFill>
                  <a:srgbClr val="FF00FF"/>
                </a:solidFill>
                <a:latin typeface="Corbel" panose="020B0503020204020204" pitchFamily="34" charset="0"/>
              </a:rPr>
              <a:t>TIPS:</a:t>
            </a:r>
          </a:p>
        </p:txBody>
      </p:sp>
      <p:grpSp>
        <p:nvGrpSpPr>
          <p:cNvPr id="18" name="Group 9">
            <a:extLst>
              <a:ext uri="{FF2B5EF4-FFF2-40B4-BE49-F238E27FC236}">
                <a16:creationId xmlns:a16="http://schemas.microsoft.com/office/drawing/2014/main" id="{4813CA21-4DA2-61E0-97C9-20F7C6424C1A}"/>
              </a:ext>
            </a:extLst>
          </p:cNvPr>
          <p:cNvGrpSpPr>
            <a:grpSpLocks/>
          </p:cNvGrpSpPr>
          <p:nvPr/>
        </p:nvGrpSpPr>
        <p:grpSpPr bwMode="auto">
          <a:xfrm>
            <a:off x="4695840" y="5689965"/>
            <a:ext cx="3409952" cy="461964"/>
            <a:chOff x="1383" y="2316"/>
            <a:chExt cx="2148" cy="291"/>
          </a:xfrm>
        </p:grpSpPr>
        <p:sp>
          <p:nvSpPr>
            <p:cNvPr id="19" name="Rectangle 10">
              <a:extLst>
                <a:ext uri="{FF2B5EF4-FFF2-40B4-BE49-F238E27FC236}">
                  <a16:creationId xmlns:a16="http://schemas.microsoft.com/office/drawing/2014/main" id="{2C91D1F2-D7C3-9F05-8799-E5DEA7DD3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2316"/>
              <a:ext cx="69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400" b="1" dirty="0">
                  <a:solidFill>
                    <a:srgbClr val="FF0000"/>
                  </a:solidFill>
                  <a:latin typeface="Corbel" panose="020B0503020204020204" pitchFamily="34" charset="0"/>
                </a:rPr>
                <a:t>2</a:t>
              </a:r>
              <a:r>
                <a:rPr lang="en-US" altLang="en-US" sz="2400" b="1" dirty="0">
                  <a:latin typeface="Corbel" panose="020B0503020204020204" pitchFamily="34" charset="0"/>
                </a:rPr>
                <a:t>H</a:t>
              </a:r>
              <a:r>
                <a:rPr lang="en-US" altLang="en-US" sz="2400" b="1" baseline="-25000" dirty="0">
                  <a:latin typeface="Corbel" panose="020B0503020204020204" pitchFamily="34" charset="0"/>
                </a:rPr>
                <a:t>2</a:t>
              </a:r>
              <a:r>
                <a:rPr lang="en-US" altLang="en-US" sz="2400" b="1" dirty="0">
                  <a:latin typeface="Corbel" panose="020B0503020204020204" pitchFamily="34" charset="0"/>
                </a:rPr>
                <a:t>O</a:t>
              </a:r>
              <a:r>
                <a:rPr lang="en-US" altLang="en-US" sz="2000" b="1" dirty="0">
                  <a:latin typeface="Corbel" panose="020B0503020204020204" pitchFamily="34" charset="0"/>
                </a:rPr>
                <a:t>(</a:t>
              </a:r>
              <a:r>
                <a:rPr lang="en-US" altLang="en-US" sz="2000" b="1" i="1" dirty="0">
                  <a:latin typeface="Corbel" panose="020B0503020204020204" pitchFamily="34" charset="0"/>
                </a:rPr>
                <a:t>l</a:t>
              </a:r>
              <a:r>
                <a:rPr lang="en-US" altLang="en-US" sz="2000" b="1" dirty="0">
                  <a:latin typeface="Corbel" panose="020B0503020204020204" pitchFamily="34" charset="0"/>
                </a:rPr>
                <a:t>)</a:t>
              </a:r>
              <a:endParaRPr lang="en-US" altLang="en-US" sz="2400" b="1" dirty="0">
                <a:latin typeface="Corbel" panose="020B0503020204020204" pitchFamily="34" charset="0"/>
              </a:endParaRPr>
            </a:p>
          </p:txBody>
        </p:sp>
        <p:sp>
          <p:nvSpPr>
            <p:cNvPr id="20" name="Rectangle 11">
              <a:extLst>
                <a:ext uri="{FF2B5EF4-FFF2-40B4-BE49-F238E27FC236}">
                  <a16:creationId xmlns:a16="http://schemas.microsoft.com/office/drawing/2014/main" id="{B865025F-4586-3DA5-2061-17F32BB41B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3" y="2316"/>
              <a:ext cx="115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altLang="en-US" sz="2400" b="1" dirty="0">
                  <a:solidFill>
                    <a:srgbClr val="FF0000"/>
                  </a:solidFill>
                  <a:latin typeface="Corbel" panose="020B0503020204020204" pitchFamily="34" charset="0"/>
                </a:rPr>
                <a:t>2</a:t>
              </a:r>
              <a:r>
                <a:rPr lang="en-US" altLang="en-US" sz="2400" b="1" dirty="0">
                  <a:latin typeface="Corbel" panose="020B0503020204020204" pitchFamily="34" charset="0"/>
                </a:rPr>
                <a:t>H</a:t>
              </a:r>
              <a:r>
                <a:rPr lang="en-US" altLang="en-US" sz="2400" b="1" baseline="-25000" dirty="0">
                  <a:latin typeface="Corbel" panose="020B0503020204020204" pitchFamily="34" charset="0"/>
                </a:rPr>
                <a:t>2</a:t>
              </a:r>
              <a:r>
                <a:rPr lang="en-US" altLang="en-US" sz="2000" b="1" dirty="0">
                  <a:latin typeface="Corbel" panose="020B0503020204020204" pitchFamily="34" charset="0"/>
                </a:rPr>
                <a:t>(</a:t>
              </a:r>
              <a:r>
                <a:rPr lang="en-US" altLang="en-US" sz="2000" b="1" i="1" dirty="0">
                  <a:latin typeface="Corbel" panose="020B0503020204020204" pitchFamily="34" charset="0"/>
                </a:rPr>
                <a:t>g</a:t>
              </a:r>
              <a:r>
                <a:rPr lang="en-US" altLang="en-US" sz="2000" b="1" dirty="0">
                  <a:latin typeface="Corbel" panose="020B0503020204020204" pitchFamily="34" charset="0"/>
                </a:rPr>
                <a:t>) </a:t>
              </a:r>
              <a:r>
                <a:rPr lang="en-US" altLang="en-US" sz="2400" b="1" dirty="0">
                  <a:latin typeface="Corbel" panose="020B0503020204020204" pitchFamily="34" charset="0"/>
                </a:rPr>
                <a:t>+ O</a:t>
              </a:r>
              <a:r>
                <a:rPr lang="en-US" altLang="en-US" sz="2400" b="1" baseline="-25000" dirty="0">
                  <a:latin typeface="Corbel" panose="020B0503020204020204" pitchFamily="34" charset="0"/>
                </a:rPr>
                <a:t>2</a:t>
              </a:r>
              <a:r>
                <a:rPr lang="en-US" altLang="en-US" sz="2000" b="1" dirty="0">
                  <a:latin typeface="Corbel" panose="020B0503020204020204" pitchFamily="34" charset="0"/>
                </a:rPr>
                <a:t>(</a:t>
              </a:r>
              <a:r>
                <a:rPr lang="en-US" altLang="en-US" sz="2000" b="1" i="1" dirty="0">
                  <a:latin typeface="Corbel" panose="020B0503020204020204" pitchFamily="34" charset="0"/>
                </a:rPr>
                <a:t>g</a:t>
              </a:r>
              <a:r>
                <a:rPr lang="en-US" altLang="en-US" sz="2000" b="1" dirty="0">
                  <a:latin typeface="Corbel" panose="020B0503020204020204" pitchFamily="34" charset="0"/>
                </a:rPr>
                <a:t>)</a:t>
              </a:r>
              <a:endParaRPr lang="en-US" altLang="en-US" sz="2400" b="1" dirty="0">
                <a:latin typeface="Corbel" panose="020B0503020204020204" pitchFamily="34" charset="0"/>
              </a:endParaRPr>
            </a:p>
          </p:txBody>
        </p:sp>
        <p:sp>
          <p:nvSpPr>
            <p:cNvPr id="21" name="Line 12">
              <a:extLst>
                <a:ext uri="{FF2B5EF4-FFF2-40B4-BE49-F238E27FC236}">
                  <a16:creationId xmlns:a16="http://schemas.microsoft.com/office/drawing/2014/main" id="{FCD7DE94-E51F-FADE-BED1-36DEF6449A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2461"/>
              <a:ext cx="288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sz="2400" b="1">
                <a:latin typeface="Corbel" panose="020B0503020204020204" pitchFamily="34" charset="0"/>
              </a:endParaRPr>
            </a:p>
          </p:txBody>
        </p:sp>
      </p:grpSp>
      <p:sp>
        <p:nvSpPr>
          <p:cNvPr id="22" name="TextBox 3">
            <a:extLst>
              <a:ext uri="{FF2B5EF4-FFF2-40B4-BE49-F238E27FC236}">
                <a16:creationId xmlns:a16="http://schemas.microsoft.com/office/drawing/2014/main" id="{267F281B-FB50-5BE3-DB44-9635BB59EF1C}"/>
              </a:ext>
            </a:extLst>
          </p:cNvPr>
          <p:cNvSpPr txBox="1"/>
          <p:nvPr/>
        </p:nvSpPr>
        <p:spPr>
          <a:xfrm>
            <a:off x="1947572" y="1586536"/>
            <a:ext cx="88610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b="1" dirty="0">
                <a:latin typeface="Corbel" panose="020B0503020204020204" pitchFamily="34" charset="0"/>
              </a:rPr>
              <a:t>Example: </a:t>
            </a:r>
            <a:r>
              <a:rPr lang="en-CA" sz="2200" dirty="0">
                <a:latin typeface="Corbel" panose="020B0503020204020204" pitchFamily="34" charset="0"/>
              </a:rPr>
              <a:t>Hydrogen gas combines with oxygen gas to produce liquid water.</a:t>
            </a:r>
            <a:endParaRPr lang="fr-CA" sz="2200" dirty="0">
              <a:latin typeface="Corbel" panose="020B0503020204020204" pitchFamily="34" charset="0"/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30BCF83E-4B6E-1969-DD93-9C480BDF8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466" y="4880189"/>
            <a:ext cx="10963868" cy="769441"/>
          </a:xfrm>
          <a:prstGeom prst="rect">
            <a:avLst/>
          </a:prstGeom>
          <a:solidFill>
            <a:srgbClr val="CC99FF">
              <a:alpha val="20000"/>
            </a:srgb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 typeface="Times" pitchFamily="18" charset="0"/>
              <a:buAutoNum type="arabicPeriod" startAt="2"/>
            </a:pPr>
            <a:r>
              <a:rPr lang="en-US" altLang="en-US" sz="2200" dirty="0">
                <a:latin typeface="Corbel" panose="020B0503020204020204" pitchFamily="34" charset="0"/>
              </a:rPr>
              <a:t>Include </a:t>
            </a:r>
            <a:r>
              <a:rPr lang="en-US" altLang="en-US" sz="2200" b="1" dirty="0">
                <a:solidFill>
                  <a:srgbClr val="FF00FF"/>
                </a:solidFill>
                <a:latin typeface="Corbel" panose="020B0503020204020204" pitchFamily="34" charset="0"/>
              </a:rPr>
              <a:t>coefficients</a:t>
            </a:r>
            <a:r>
              <a:rPr lang="en-US" altLang="en-US" sz="2200" dirty="0">
                <a:latin typeface="Corbel" panose="020B0503020204020204" pitchFamily="34" charset="0"/>
                <a:cs typeface="Arial" charset="0"/>
              </a:rPr>
              <a:t> </a:t>
            </a:r>
            <a:r>
              <a:rPr lang="en-US" altLang="en-US" sz="2200" dirty="0">
                <a:latin typeface="Corbel" panose="020B0503020204020204" pitchFamily="34" charset="0"/>
              </a:rPr>
              <a:t>to indicate how many </a:t>
            </a:r>
            <a:r>
              <a:rPr lang="en-US" altLang="en-US" sz="2200" i="1" dirty="0">
                <a:latin typeface="Corbel" panose="020B0503020204020204" pitchFamily="34" charset="0"/>
              </a:rPr>
              <a:t>formula units </a:t>
            </a:r>
            <a:r>
              <a:rPr lang="en-US" altLang="en-US" sz="2200" dirty="0">
                <a:latin typeface="Corbel" panose="020B0503020204020204" pitchFamily="34" charset="0"/>
              </a:rPr>
              <a:t>of each substance are needed to balance the equation.</a:t>
            </a:r>
          </a:p>
        </p:txBody>
      </p:sp>
    </p:spTree>
    <p:extLst>
      <p:ext uri="{BB962C8B-B14F-4D97-AF65-F5344CB8AC3E}">
        <p14:creationId xmlns:p14="http://schemas.microsoft.com/office/powerpoint/2010/main" val="296604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égral">
  <a:themeElements>
    <a:clrScheme name="Inté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é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é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1369</TotalTime>
  <Words>3009</Words>
  <Application>Microsoft Office PowerPoint</Application>
  <PresentationFormat>Grand écran</PresentationFormat>
  <Paragraphs>471</Paragraphs>
  <Slides>36</Slides>
  <Notes>34</Notes>
  <HiddenSlides>0</HiddenSlides>
  <MMClips>1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51" baseType="lpstr">
      <vt:lpstr>Arial</vt:lpstr>
      <vt:lpstr>Arial</vt:lpstr>
      <vt:lpstr>Arial Black</vt:lpstr>
      <vt:lpstr>Calibri</vt:lpstr>
      <vt:lpstr>Cambria Math</vt:lpstr>
      <vt:lpstr>Corbal</vt:lpstr>
      <vt:lpstr>Corbel</vt:lpstr>
      <vt:lpstr>Franklin Gothic Book</vt:lpstr>
      <vt:lpstr>Times</vt:lpstr>
      <vt:lpstr>Times New Roman</vt:lpstr>
      <vt:lpstr>Tw Cen MT</vt:lpstr>
      <vt:lpstr>Tw Cen MT Condensed</vt:lpstr>
      <vt:lpstr>Wingdings</vt:lpstr>
      <vt:lpstr>Wingdings 3</vt:lpstr>
      <vt:lpstr>Intégral</vt:lpstr>
      <vt:lpstr>Mass Relationships in Chemical Reactions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Mass Relationships in Chemical Reactions</dc:title>
  <dc:creator>Silkauskas Kim</dc:creator>
  <cp:lastModifiedBy>Silkauskas Kim</cp:lastModifiedBy>
  <cp:revision>2</cp:revision>
  <dcterms:created xsi:type="dcterms:W3CDTF">2023-09-21T16:21:07Z</dcterms:created>
  <dcterms:modified xsi:type="dcterms:W3CDTF">2023-09-23T17:00:05Z</dcterms:modified>
</cp:coreProperties>
</file>