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625" r:id="rId2"/>
    <p:sldId id="637" r:id="rId3"/>
    <p:sldId id="638" r:id="rId4"/>
    <p:sldId id="639" r:id="rId5"/>
    <p:sldId id="640" r:id="rId6"/>
    <p:sldId id="641" r:id="rId7"/>
    <p:sldId id="64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4E661F-3F1C-4E11-BF03-B693A9F66EE1}" v="70" dt="2023-10-20T15:21:30.5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6248" autoAdjust="0"/>
  </p:normalViewPr>
  <p:slideViewPr>
    <p:cSldViewPr snapToGrid="0">
      <p:cViewPr varScale="1">
        <p:scale>
          <a:sx n="51" d="100"/>
          <a:sy n="51" d="100"/>
        </p:scale>
        <p:origin x="12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kauskas Kim" userId="ccb8c93e-d856-40e3-8c9b-7289baf450cc" providerId="ADAL" clId="{5C4E661F-3F1C-4E11-BF03-B693A9F66EE1}"/>
    <pc:docChg chg="custSel modSld">
      <pc:chgData name="Silkauskas Kim" userId="ccb8c93e-d856-40e3-8c9b-7289baf450cc" providerId="ADAL" clId="{5C4E661F-3F1C-4E11-BF03-B693A9F66EE1}" dt="2023-10-20T15:24:08.604" v="83" actId="14100"/>
      <pc:docMkLst>
        <pc:docMk/>
      </pc:docMkLst>
      <pc:sldChg chg="modSp mod">
        <pc:chgData name="Silkauskas Kim" userId="ccb8c93e-d856-40e3-8c9b-7289baf450cc" providerId="ADAL" clId="{5C4E661F-3F1C-4E11-BF03-B693A9F66EE1}" dt="2023-10-20T15:15:59.019" v="7" actId="20577"/>
        <pc:sldMkLst>
          <pc:docMk/>
          <pc:sldMk cId="994964735" sldId="638"/>
        </pc:sldMkLst>
        <pc:spChg chg="mod">
          <ac:chgData name="Silkauskas Kim" userId="ccb8c93e-d856-40e3-8c9b-7289baf450cc" providerId="ADAL" clId="{5C4E661F-3F1C-4E11-BF03-B693A9F66EE1}" dt="2023-10-20T15:15:50.017" v="2" actId="14100"/>
          <ac:spMkLst>
            <pc:docMk/>
            <pc:sldMk cId="994964735" sldId="638"/>
            <ac:spMk id="19" creationId="{7C2FF693-A15B-7B60-5E95-207D6D17D76F}"/>
          </ac:spMkLst>
        </pc:spChg>
        <pc:spChg chg="mod">
          <ac:chgData name="Silkauskas Kim" userId="ccb8c93e-d856-40e3-8c9b-7289baf450cc" providerId="ADAL" clId="{5C4E661F-3F1C-4E11-BF03-B693A9F66EE1}" dt="2023-10-20T15:15:52.646" v="3" actId="1076"/>
          <ac:spMkLst>
            <pc:docMk/>
            <pc:sldMk cId="994964735" sldId="638"/>
            <ac:spMk id="23" creationId="{CA542726-5040-9B7D-2E26-4E16643E1391}"/>
          </ac:spMkLst>
        </pc:spChg>
        <pc:spChg chg="mod">
          <ac:chgData name="Silkauskas Kim" userId="ccb8c93e-d856-40e3-8c9b-7289baf450cc" providerId="ADAL" clId="{5C4E661F-3F1C-4E11-BF03-B693A9F66EE1}" dt="2023-10-20T15:15:59.019" v="7" actId="20577"/>
          <ac:spMkLst>
            <pc:docMk/>
            <pc:sldMk cId="994964735" sldId="638"/>
            <ac:spMk id="24" creationId="{02802D46-474B-07E8-B119-D52E8444F226}"/>
          </ac:spMkLst>
        </pc:spChg>
      </pc:sldChg>
      <pc:sldChg chg="addSp modSp mod modAnim">
        <pc:chgData name="Silkauskas Kim" userId="ccb8c93e-d856-40e3-8c9b-7289baf450cc" providerId="ADAL" clId="{5C4E661F-3F1C-4E11-BF03-B693A9F66EE1}" dt="2023-10-20T15:18:30.791" v="24" actId="14100"/>
        <pc:sldMkLst>
          <pc:docMk/>
          <pc:sldMk cId="3400188043" sldId="639"/>
        </pc:sldMkLst>
        <pc:spChg chg="add mod">
          <ac:chgData name="Silkauskas Kim" userId="ccb8c93e-d856-40e3-8c9b-7289baf450cc" providerId="ADAL" clId="{5C4E661F-3F1C-4E11-BF03-B693A9F66EE1}" dt="2023-10-20T15:18:30.791" v="24" actId="14100"/>
          <ac:spMkLst>
            <pc:docMk/>
            <pc:sldMk cId="3400188043" sldId="639"/>
            <ac:spMk id="4" creationId="{5C9F953A-3B43-215E-5D68-B46C5F4D2CAC}"/>
          </ac:spMkLst>
        </pc:spChg>
        <pc:spChg chg="mod">
          <ac:chgData name="Silkauskas Kim" userId="ccb8c93e-d856-40e3-8c9b-7289baf450cc" providerId="ADAL" clId="{5C4E661F-3F1C-4E11-BF03-B693A9F66EE1}" dt="2023-10-20T15:17:13.680" v="11" actId="20577"/>
          <ac:spMkLst>
            <pc:docMk/>
            <pc:sldMk cId="3400188043" sldId="639"/>
            <ac:spMk id="13" creationId="{E3B3F009-3335-EA54-040E-CA95D00B5FFB}"/>
          </ac:spMkLst>
        </pc:spChg>
        <pc:spChg chg="mod">
          <ac:chgData name="Silkauskas Kim" userId="ccb8c93e-d856-40e3-8c9b-7289baf450cc" providerId="ADAL" clId="{5C4E661F-3F1C-4E11-BF03-B693A9F66EE1}" dt="2023-10-20T15:18:10.134" v="19" actId="2085"/>
          <ac:spMkLst>
            <pc:docMk/>
            <pc:sldMk cId="3400188043" sldId="639"/>
            <ac:spMk id="14" creationId="{1B548182-DA21-7798-C1C0-A7A4126578C8}"/>
          </ac:spMkLst>
        </pc:spChg>
      </pc:sldChg>
      <pc:sldChg chg="delSp modSp mod delAnim">
        <pc:chgData name="Silkauskas Kim" userId="ccb8c93e-d856-40e3-8c9b-7289baf450cc" providerId="ADAL" clId="{5C4E661F-3F1C-4E11-BF03-B693A9F66EE1}" dt="2023-10-20T15:24:08.604" v="83" actId="14100"/>
        <pc:sldMkLst>
          <pc:docMk/>
          <pc:sldMk cId="1888597766" sldId="640"/>
        </pc:sldMkLst>
        <pc:spChg chg="del mod">
          <ac:chgData name="Silkauskas Kim" userId="ccb8c93e-d856-40e3-8c9b-7289baf450cc" providerId="ADAL" clId="{5C4E661F-3F1C-4E11-BF03-B693A9F66EE1}" dt="2023-10-20T15:20:10.216" v="40" actId="478"/>
          <ac:spMkLst>
            <pc:docMk/>
            <pc:sldMk cId="1888597766" sldId="640"/>
            <ac:spMk id="15" creationId="{1CADCD8B-A5BF-B9EC-CB14-2136CBA2457D}"/>
          </ac:spMkLst>
        </pc:spChg>
        <pc:spChg chg="mod">
          <ac:chgData name="Silkauskas Kim" userId="ccb8c93e-d856-40e3-8c9b-7289baf450cc" providerId="ADAL" clId="{5C4E661F-3F1C-4E11-BF03-B693A9F66EE1}" dt="2023-10-20T15:24:08.604" v="83" actId="14100"/>
          <ac:spMkLst>
            <pc:docMk/>
            <pc:sldMk cId="1888597766" sldId="640"/>
            <ac:spMk id="18" creationId="{F34715FD-1648-7F82-6702-729009895DF9}"/>
          </ac:spMkLst>
        </pc:spChg>
        <pc:spChg chg="mod">
          <ac:chgData name="Silkauskas Kim" userId="ccb8c93e-d856-40e3-8c9b-7289baf450cc" providerId="ADAL" clId="{5C4E661F-3F1C-4E11-BF03-B693A9F66EE1}" dt="2023-10-20T15:19:00.120" v="28" actId="20577"/>
          <ac:spMkLst>
            <pc:docMk/>
            <pc:sldMk cId="1888597766" sldId="640"/>
            <ac:spMk id="21" creationId="{F65931D0-70FD-60FE-C6E9-1A4FF71E4BD7}"/>
          </ac:spMkLst>
        </pc:spChg>
        <pc:spChg chg="mod">
          <ac:chgData name="Silkauskas Kim" userId="ccb8c93e-d856-40e3-8c9b-7289baf450cc" providerId="ADAL" clId="{5C4E661F-3F1C-4E11-BF03-B693A9F66EE1}" dt="2023-10-20T15:19:09.666" v="32" actId="20577"/>
          <ac:spMkLst>
            <pc:docMk/>
            <pc:sldMk cId="1888597766" sldId="640"/>
            <ac:spMk id="22" creationId="{729FDFEC-419B-B9A4-B2C0-A2034530C6C7}"/>
          </ac:spMkLst>
        </pc:spChg>
        <pc:spChg chg="mod">
          <ac:chgData name="Silkauskas Kim" userId="ccb8c93e-d856-40e3-8c9b-7289baf450cc" providerId="ADAL" clId="{5C4E661F-3F1C-4E11-BF03-B693A9F66EE1}" dt="2023-10-20T15:20:55.622" v="71" actId="20577"/>
          <ac:spMkLst>
            <pc:docMk/>
            <pc:sldMk cId="1888597766" sldId="640"/>
            <ac:spMk id="23" creationId="{88E0DE82-C4CC-745D-064F-DD683B5FB25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7224A-A1B9-47CF-8D29-2074FDACB9EE}" type="datetimeFigureOut">
              <a:rPr lang="fr-CA" smtClean="0"/>
              <a:t>2023-10-20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1AE69-3613-44EB-81DD-17BEDCD500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916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NaF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(</a:t>
            </a:r>
            <a:r>
              <a:rPr lang="en-US" sz="1200" i="1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aq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 + AgNO</a:t>
            </a:r>
            <a:r>
              <a:rPr lang="en-US" sz="1200" baseline="-250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3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(</a:t>
            </a:r>
            <a:r>
              <a:rPr lang="en-US" sz="1200" i="1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aq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 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  <a:sym typeface="Wingdings" panose="05000000000000000000" pitchFamily="2" charset="2"/>
              </a:rPr>
              <a:t>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NaNO</a:t>
            </a:r>
            <a:r>
              <a:rPr lang="en-US" sz="1200" baseline="-250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3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(</a:t>
            </a:r>
            <a:r>
              <a:rPr lang="en-US" sz="1200" i="1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aq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 + </a:t>
            </a:r>
            <a:r>
              <a:rPr lang="en-US" sz="1200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AgF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(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s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Na</a:t>
            </a:r>
            <a:r>
              <a:rPr lang="en-US" sz="1200" baseline="300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+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(</a:t>
            </a:r>
            <a:r>
              <a:rPr lang="en-US" sz="1200" i="1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aq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  + F</a:t>
            </a:r>
            <a:r>
              <a:rPr lang="en-US" sz="1200" baseline="300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-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(</a:t>
            </a:r>
            <a:r>
              <a:rPr lang="en-US" sz="1200" i="1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aq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+ Ag</a:t>
            </a:r>
            <a:r>
              <a:rPr lang="en-US" sz="1200" baseline="300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+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(</a:t>
            </a:r>
            <a:r>
              <a:rPr lang="en-US" sz="1200" i="1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aq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+ NO</a:t>
            </a:r>
            <a:r>
              <a:rPr lang="en-US" sz="1200" baseline="-250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3</a:t>
            </a:r>
            <a:r>
              <a:rPr lang="en-US" sz="1200" baseline="300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-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(</a:t>
            </a:r>
            <a:r>
              <a:rPr lang="en-US" sz="1200" i="1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aq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 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  <a:sym typeface="Wingdings" panose="05000000000000000000" pitchFamily="2" charset="2"/>
              </a:rPr>
              <a:t>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Na</a:t>
            </a:r>
            <a:r>
              <a:rPr lang="en-US" sz="1200" baseline="300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+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(</a:t>
            </a:r>
            <a:r>
              <a:rPr lang="en-US" sz="1200" i="1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aq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 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+ NO</a:t>
            </a:r>
            <a:r>
              <a:rPr lang="en-US" sz="1200" baseline="-250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3</a:t>
            </a:r>
            <a:r>
              <a:rPr lang="en-US" sz="1200" baseline="300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-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(</a:t>
            </a:r>
            <a:r>
              <a:rPr lang="en-US" sz="1200" i="1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aq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+ </a:t>
            </a:r>
            <a:r>
              <a:rPr lang="en-US" sz="1200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AgF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(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s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F</a:t>
            </a:r>
            <a:r>
              <a:rPr lang="en-US" sz="1200" baseline="300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-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(</a:t>
            </a:r>
            <a:r>
              <a:rPr lang="en-US" sz="1200" i="1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aq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+ Ag</a:t>
            </a:r>
            <a:r>
              <a:rPr lang="en-US" sz="1200" baseline="300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+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(</a:t>
            </a:r>
            <a:r>
              <a:rPr lang="en-US" sz="1200" i="1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aq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  <a:sym typeface="Wingdings" panose="05000000000000000000" pitchFamily="2" charset="2"/>
              </a:rPr>
              <a:t>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AgF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(</a:t>
            </a:r>
            <a:r>
              <a:rPr lang="en-US" sz="1200" i="1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s</a:t>
            </a:r>
            <a:r>
              <a:rPr lang="en-US" sz="1200" dirty="0">
                <a:solidFill>
                  <a:srgbClr val="FF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  <a:latin typeface="Corbel" panose="020B0503020204020204" pitchFamily="34" charset="0"/>
              <a:ea typeface="Times New Roman" panose="02020603050405020304" pitchFamily="18" charset="0"/>
              <a:cs typeface="Palatino Linotype" panose="0204050205050503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  <a:latin typeface="Corbel" panose="020B0503020204020204" pitchFamily="34" charset="0"/>
              <a:ea typeface="Times New Roman" panose="02020603050405020304" pitchFamily="18" charset="0"/>
              <a:cs typeface="Palatino Linotype" panose="02040502050505030304" pitchFamily="18" charset="0"/>
            </a:endParaRP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93EC5-0A92-464C-8E0D-268CD354839C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5372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B6889-1855-4568-99C4-385EDBAE05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66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B6889-1855-4568-99C4-385EDBAE05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76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B6889-1855-4568-99C4-385EDBAE05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87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B6889-1855-4568-99C4-385EDBAE05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73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en-CA" sz="1200" b="0" i="0" u="none" strike="noStrike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  <a:p>
            <a:r>
              <a:rPr lang="en-US" dirty="0"/>
              <a:t>Excess reagent</a:t>
            </a:r>
            <a:r>
              <a:rPr lang="en-US" baseline="0" dirty="0"/>
              <a:t> is </a:t>
            </a:r>
            <a:r>
              <a:rPr lang="en-US" baseline="0" dirty="0">
                <a:cs typeface="Arial" charset="0"/>
              </a:rPr>
              <a:t>Al(N</a:t>
            </a:r>
            <a:r>
              <a:rPr lang="en-US" dirty="0">
                <a:cs typeface="Arial" charset="0"/>
              </a:rPr>
              <a:t>O</a:t>
            </a:r>
            <a:r>
              <a:rPr lang="en-US" baseline="-25000" dirty="0">
                <a:cs typeface="Arial" charset="0"/>
              </a:rPr>
              <a:t>3</a:t>
            </a:r>
            <a:r>
              <a:rPr lang="en-US" baseline="0" dirty="0">
                <a:cs typeface="Arial" charset="0"/>
              </a:rPr>
              <a:t>)</a:t>
            </a:r>
            <a:r>
              <a:rPr lang="en-US" baseline="-25000" dirty="0">
                <a:cs typeface="Arial" charset="0"/>
              </a:rPr>
              <a:t>3</a:t>
            </a:r>
            <a:endParaRPr lang="en-US" baseline="0" dirty="0"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>
                <a:cs typeface="Arial" charset="0"/>
              </a:rPr>
              <a:t>0.0200 </a:t>
            </a:r>
            <a:r>
              <a:rPr lang="en-US" baseline="0" dirty="0" err="1">
                <a:cs typeface="Arial" charset="0"/>
              </a:rPr>
              <a:t>mol</a:t>
            </a:r>
            <a:r>
              <a:rPr lang="en-US" baseline="0" dirty="0">
                <a:cs typeface="Arial" charset="0"/>
              </a:rPr>
              <a:t> KOH requires (0.0200 </a:t>
            </a:r>
            <a:r>
              <a:rPr lang="en-US" baseline="0" dirty="0" err="1">
                <a:cs typeface="Arial" charset="0"/>
              </a:rPr>
              <a:t>mol</a:t>
            </a:r>
            <a:r>
              <a:rPr lang="en-US" baseline="0" dirty="0">
                <a:cs typeface="Arial" charset="0"/>
              </a:rPr>
              <a:t> KOH x 1 </a:t>
            </a:r>
            <a:r>
              <a:rPr lang="en-US" baseline="0" dirty="0" err="1">
                <a:cs typeface="Arial" charset="0"/>
              </a:rPr>
              <a:t>mol</a:t>
            </a:r>
            <a:r>
              <a:rPr lang="en-US" baseline="0" dirty="0">
                <a:cs typeface="Arial" charset="0"/>
              </a:rPr>
              <a:t> Al(NO</a:t>
            </a:r>
            <a:r>
              <a:rPr lang="en-US" baseline="-25000" dirty="0">
                <a:cs typeface="Arial" charset="0"/>
              </a:rPr>
              <a:t>3</a:t>
            </a:r>
            <a:r>
              <a:rPr lang="en-US" baseline="0" dirty="0">
                <a:cs typeface="Arial" charset="0"/>
              </a:rPr>
              <a:t>)</a:t>
            </a:r>
            <a:r>
              <a:rPr lang="en-US" baseline="-25000" dirty="0">
                <a:cs typeface="Arial" charset="0"/>
              </a:rPr>
              <a:t>3</a:t>
            </a:r>
            <a:r>
              <a:rPr lang="en-US" baseline="0" dirty="0">
                <a:cs typeface="Arial" charset="0"/>
              </a:rPr>
              <a:t>/3 </a:t>
            </a:r>
            <a:r>
              <a:rPr lang="en-US" baseline="0" dirty="0" err="1">
                <a:cs typeface="Arial" charset="0"/>
              </a:rPr>
              <a:t>mol</a:t>
            </a:r>
            <a:r>
              <a:rPr lang="en-US" baseline="0" dirty="0">
                <a:cs typeface="Arial" charset="0"/>
              </a:rPr>
              <a:t> KOH =)0.00667 </a:t>
            </a:r>
            <a:r>
              <a:rPr lang="en-US" baseline="0" dirty="0" err="1">
                <a:cs typeface="Arial" charset="0"/>
              </a:rPr>
              <a:t>mol</a:t>
            </a:r>
            <a:r>
              <a:rPr lang="en-US" baseline="0" dirty="0">
                <a:cs typeface="Arial" charset="0"/>
              </a:rPr>
              <a:t> Al(N</a:t>
            </a:r>
            <a:r>
              <a:rPr lang="en-US" dirty="0">
                <a:cs typeface="Arial" charset="0"/>
              </a:rPr>
              <a:t>O</a:t>
            </a:r>
            <a:r>
              <a:rPr lang="en-US" baseline="-25000" dirty="0">
                <a:cs typeface="Arial" charset="0"/>
              </a:rPr>
              <a:t>3</a:t>
            </a:r>
            <a:r>
              <a:rPr lang="en-US" baseline="0" dirty="0">
                <a:cs typeface="Arial" charset="0"/>
              </a:rPr>
              <a:t>)</a:t>
            </a:r>
            <a:r>
              <a:rPr lang="en-US" baseline="-25000" dirty="0">
                <a:cs typeface="Arial" charset="0"/>
              </a:rPr>
              <a:t>3</a:t>
            </a:r>
            <a:endParaRPr lang="en-US" baseline="0" dirty="0">
              <a:cs typeface="Arial" charset="0"/>
            </a:endParaRPr>
          </a:p>
          <a:p>
            <a:r>
              <a:rPr lang="en-US" dirty="0"/>
              <a:t>Excess moles</a:t>
            </a:r>
            <a:r>
              <a:rPr lang="en-US" baseline="0" dirty="0"/>
              <a:t> = 0.0100 – 0.00667 = 0.00333</a:t>
            </a:r>
          </a:p>
          <a:p>
            <a:r>
              <a:rPr lang="en-US" baseline="0" dirty="0"/>
              <a:t>Excess mass = 0.00333 </a:t>
            </a:r>
            <a:r>
              <a:rPr lang="en-US" baseline="0" dirty="0" err="1"/>
              <a:t>mol</a:t>
            </a:r>
            <a:r>
              <a:rPr lang="en-US" baseline="0" dirty="0"/>
              <a:t> / (0.050 L + 0.200 L) = 0.0133 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B6889-1855-4568-99C4-385EDBAE05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47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B6889-1855-4568-99C4-385EDBAE05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32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C8D8D0-C250-670F-4C10-6DBA58475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8F3B0BD-9C2B-7588-99D5-BB7ECC0ED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5B4BFE-2515-C37E-2E11-3532F7287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BF19-BF31-4270-872A-B732B8BE0E3B}" type="datetimeFigureOut">
              <a:rPr lang="fr-CA" smtClean="0"/>
              <a:t>2023-10-20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941758-AF0F-BD2D-66B1-CD927DE51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12A2F1-70BC-CFFD-F35F-E9824AC13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542F-78BE-4730-8868-0DB7EA3CCC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837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B00CDD-103E-6BAF-065B-8F2B5BCD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C7203B-1121-AF2D-4E9F-F9FE5F7E4A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8E8D1D-C5C3-5AB9-15C9-C30671973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BF19-BF31-4270-872A-B732B8BE0E3B}" type="datetimeFigureOut">
              <a:rPr lang="fr-CA" smtClean="0"/>
              <a:t>2023-10-20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C4C387-89B3-94A5-8CBB-478A1A903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AC9E00-37C5-02F7-1686-67B24AE11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542F-78BE-4730-8868-0DB7EA3CCC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443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41AD7F6-0CCD-75BC-80A7-490BA33BC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ADBEE4C-5D97-4AC2-AA01-B19B4B8C2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CB12BC-3ADC-43D9-3C35-F2ED12D5A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BF19-BF31-4270-872A-B732B8BE0E3B}" type="datetimeFigureOut">
              <a:rPr lang="fr-CA" smtClean="0"/>
              <a:t>2023-10-20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EE5FC2-9B18-5AB2-DFE2-054ED513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F7507B-1EF0-C581-3B4C-CE6BEA37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542F-78BE-4730-8868-0DB7EA3CCC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5518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One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609600" y="215372"/>
            <a:ext cx="109728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25293" y="6172200"/>
            <a:ext cx="1146047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lt1"/>
                </a:solidFill>
              </a:rPr>
              <a:pPr algn="r">
                <a:buSzPct val="25000"/>
              </a:pPr>
              <a:t>‹N°›</a:t>
            </a:fld>
            <a:endParaRPr lang="en-US" sz="900">
              <a:solidFill>
                <a:schemeClr val="lt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556327"/>
            <a:ext cx="10972800" cy="4434275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 </a:t>
            </a:r>
          </a:p>
          <a:p>
            <a:pPr lvl="2"/>
            <a:r>
              <a:rPr lang="en-US"/>
              <a:t> </a:t>
            </a:r>
          </a:p>
          <a:p>
            <a:pPr lvl="3"/>
            <a:r>
              <a:rPr lang="en-US"/>
              <a:t> </a:t>
            </a:r>
          </a:p>
          <a:p>
            <a:pPr lvl="3"/>
            <a:endParaRPr lang="en-US"/>
          </a:p>
          <a:p>
            <a:pPr lvl="4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029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AE248E-89F9-103F-4B5A-D812CE4BF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751C3C-4790-DBCF-0AF3-2D70FB455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CDE94A-FE91-CF69-80A7-A565A086A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BF19-BF31-4270-872A-B732B8BE0E3B}" type="datetimeFigureOut">
              <a:rPr lang="fr-CA" smtClean="0"/>
              <a:t>2023-10-20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C0A301-EC41-BDD1-2B07-E2F64DB29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CD20F5-A3EF-7E7C-FF45-73C57A46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542F-78BE-4730-8868-0DB7EA3CCC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070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217A9A-4666-8DA4-5C90-C46B3F669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9FEE5F-67CF-3D9D-B138-93CFC0091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7FC525-16C4-C79F-8341-3049DD52C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BF19-BF31-4270-872A-B732B8BE0E3B}" type="datetimeFigureOut">
              <a:rPr lang="fr-CA" smtClean="0"/>
              <a:t>2023-10-20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164D6C-1A24-CEAA-29B9-BC62066C7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609D14-8152-CD5B-C32E-3F49EE84E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542F-78BE-4730-8868-0DB7EA3CCC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741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44CCC5-F9DC-590D-A8C3-51D17C30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30F85A-E26D-B865-1B4F-6EF5AEBE7F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F50FBA-B13A-1DA2-B775-8233DDABA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933DB7-AA51-85AA-24C9-E80A8B0FA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BF19-BF31-4270-872A-B732B8BE0E3B}" type="datetimeFigureOut">
              <a:rPr lang="fr-CA" smtClean="0"/>
              <a:t>2023-10-20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B0FEC0-060D-E455-54FB-82F4DAAC2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DCFA2E-907E-A8BC-38E0-9C722D633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542F-78BE-4730-8868-0DB7EA3CCC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61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9E12AA-FD39-1420-873B-F1F503D38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6F2EB6-359E-FAE0-DD97-0122FC362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DB0C40C-EA19-B662-402C-CCB9CCB5C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4B1FD9A-81B7-6D93-F323-A935A8A8F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535B383-FA96-8174-DBB9-DFC4F362DE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6C8A24B-7E65-E605-118E-669F747A5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BF19-BF31-4270-872A-B732B8BE0E3B}" type="datetimeFigureOut">
              <a:rPr lang="fr-CA" smtClean="0"/>
              <a:t>2023-10-20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49FACF3-C2D7-03EB-5007-806FC5E55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994BAAA-F634-18D0-3E88-7D0766D78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542F-78BE-4730-8868-0DB7EA3CCC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522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DD6830-23BA-B5D5-7F6A-35D18482C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E26DCD-DBE2-40F1-019F-BB1FB511A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BF19-BF31-4270-872A-B732B8BE0E3B}" type="datetimeFigureOut">
              <a:rPr lang="fr-CA" smtClean="0"/>
              <a:t>2023-10-20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7839DA-ABF5-A53F-BAD6-48887F842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30A012-4B5A-ED59-F9C2-6CC91BCEC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542F-78BE-4730-8868-0DB7EA3CCC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905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A778926-2E91-4772-8583-5CFAA9D63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BF19-BF31-4270-872A-B732B8BE0E3B}" type="datetimeFigureOut">
              <a:rPr lang="fr-CA" smtClean="0"/>
              <a:t>2023-10-20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8228557-6594-34B2-5785-096429A45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35225B4-D887-DE2D-66C2-77885D043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542F-78BE-4730-8868-0DB7EA3CCC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121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CEF03F-1E53-46E9-412C-B4F63E221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07BFF2-1324-1FDA-7EB5-0A8C31D2C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931460-F38F-7B73-911A-14B397254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DC4DE3-0B0A-D364-0DB2-15392E0A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BF19-BF31-4270-872A-B732B8BE0E3B}" type="datetimeFigureOut">
              <a:rPr lang="fr-CA" smtClean="0"/>
              <a:t>2023-10-20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3CA177-D72F-7D8B-81BB-C122DB510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9499A8-5990-5E5E-F874-163BED9AB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542F-78BE-4730-8868-0DB7EA3CCC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457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212BD7-F2B7-6989-13AE-08DAA657B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A5B16E8-A76B-DE89-A74D-278DF2B9A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AA18754-85E9-E965-6AA7-F1672278F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5138C3-3CC4-E55A-D11D-470ED4E42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BF19-BF31-4270-872A-B732B8BE0E3B}" type="datetimeFigureOut">
              <a:rPr lang="fr-CA" smtClean="0"/>
              <a:t>2023-10-20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933EF9-82B4-C073-7CFD-95234A60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D9375B-8133-25FA-22BD-F48112309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542F-78BE-4730-8868-0DB7EA3CCC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988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8D82136-E0D1-2C5F-0977-ABB5B917B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F6A2E4-3F9D-00B6-DF90-BF79ECF6C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3AA1D3-1404-6DD6-924D-83D165389A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BF19-BF31-4270-872A-B732B8BE0E3B}" type="datetimeFigureOut">
              <a:rPr lang="fr-CA" smtClean="0"/>
              <a:t>2023-10-20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98385C-8C4A-2F65-3C7F-E3C7DAEDAA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5511AC-F55D-B5A3-7AF0-13F3E9820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8542F-78BE-4730-8868-0DB7EA3CCC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759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67D147B-4847-DEF3-B024-6EC513E5AD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12836" y="341992"/>
            <a:ext cx="10006262" cy="1108075"/>
          </a:xfrm>
        </p:spPr>
        <p:txBody>
          <a:bodyPr>
            <a:norm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14351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Write the complete and balanced molecular, ionic, and net ionic equation for the reaction of a solution of sodium fluoride with a solution of silver nitrate. One of the products is a precipitate.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A1D9A5C-FFE3-A43F-ED73-D1D7F0FD39EE}"/>
              </a:ext>
            </a:extLst>
          </p:cNvPr>
          <p:cNvSpPr txBox="1">
            <a:spLocks/>
          </p:cNvSpPr>
          <p:nvPr/>
        </p:nvSpPr>
        <p:spPr>
          <a:xfrm>
            <a:off x="314666" y="1960573"/>
            <a:ext cx="3306840" cy="17331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0" algn="l"/>
                <a:tab pos="1435100" algn="l"/>
              </a:tabLst>
            </a:pPr>
            <a:r>
              <a:rPr lang="en-US" sz="2400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Molecular equation:	</a:t>
            </a:r>
            <a:endParaRPr lang="en-US" sz="2400" dirty="0">
              <a:solidFill>
                <a:srgbClr val="FF0000"/>
              </a:solidFill>
              <a:latin typeface="Corbel" panose="020B0503020204020204" pitchFamily="34" charset="0"/>
              <a:ea typeface="Times New Roman" panose="02020603050405020304" pitchFamily="18" charset="0"/>
              <a:cs typeface="Palatino Linotype" panose="0204050205050503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0" algn="l"/>
                <a:tab pos="1435100" algn="l"/>
              </a:tabLst>
            </a:pPr>
            <a:endParaRPr lang="en-US" sz="2400" dirty="0">
              <a:solidFill>
                <a:srgbClr val="000000"/>
              </a:solidFill>
              <a:latin typeface="Corbel" panose="020B0503020204020204" pitchFamily="34" charset="0"/>
              <a:ea typeface="Times New Roman" panose="02020603050405020304" pitchFamily="18" charset="0"/>
              <a:cs typeface="Palatino Linotype" panose="0204050205050503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0" algn="l"/>
                <a:tab pos="1435100" algn="l"/>
              </a:tabLst>
            </a:pPr>
            <a:endParaRPr lang="en-US" sz="2400" dirty="0">
              <a:solidFill>
                <a:srgbClr val="000000"/>
              </a:solidFill>
              <a:latin typeface="Corbel" panose="020B0503020204020204" pitchFamily="34" charset="0"/>
              <a:ea typeface="Times New Roman" panose="02020603050405020304" pitchFamily="18" charset="0"/>
              <a:cs typeface="Palatino Linotype" panose="0204050205050503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0" algn="l"/>
                <a:tab pos="1435100" algn="l"/>
              </a:tabLst>
            </a:pPr>
            <a:r>
              <a:rPr lang="en-US" sz="2400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Ionic equation:	</a:t>
            </a:r>
            <a:endParaRPr lang="fr-CA" sz="2400" dirty="0">
              <a:solidFill>
                <a:srgbClr val="FF0000"/>
              </a:solidFill>
              <a:latin typeface="Corbel" panose="020B0503020204020204" pitchFamily="34" charset="0"/>
              <a:ea typeface="Times New Roman" panose="02020603050405020304" pitchFamily="18" charset="0"/>
              <a:cs typeface="Palatino Linotype" panose="02040502050505030304" pitchFamily="18" charset="0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  <a:tabLst>
                <a:tab pos="0" algn="l"/>
                <a:tab pos="1435100" algn="l"/>
              </a:tabLst>
            </a:pPr>
            <a:endParaRPr lang="fr-CA" sz="2400" dirty="0">
              <a:solidFill>
                <a:srgbClr val="FF0000"/>
              </a:solidFill>
              <a:latin typeface="Corbel" panose="020B0503020204020204" pitchFamily="34" charset="0"/>
              <a:ea typeface="Times New Roman" panose="02020603050405020304" pitchFamily="18" charset="0"/>
              <a:cs typeface="Palatino Linotype" panose="02040502050505030304" pitchFamily="18" charset="0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  <a:tabLst>
                <a:tab pos="0" algn="l"/>
                <a:tab pos="1435100" algn="l"/>
              </a:tabLst>
            </a:pPr>
            <a:endParaRPr lang="fr-CA" sz="2400" dirty="0">
              <a:solidFill>
                <a:srgbClr val="FF0000"/>
              </a:solidFill>
              <a:latin typeface="Corbel" panose="020B0503020204020204" pitchFamily="34" charset="0"/>
              <a:ea typeface="Times New Roman" panose="02020603050405020304" pitchFamily="18" charset="0"/>
              <a:cs typeface="Palatino Linotype" panose="0204050205050503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0" algn="l"/>
                <a:tab pos="1435100" algn="l"/>
              </a:tabLst>
            </a:pPr>
            <a:r>
              <a:rPr lang="fr-CA" sz="2400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Palatino Linotype" panose="02040502050505030304" pitchFamily="18" charset="0"/>
              </a:rPr>
              <a:t>Net ionic equation:</a:t>
            </a:r>
            <a:endParaRPr lang="fr-CA" sz="2400" dirty="0">
              <a:latin typeface="Corbel" panose="020B0503020204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7B7E35A-7EAD-E62A-3013-83DEB07D6FFA}"/>
              </a:ext>
            </a:extLst>
          </p:cNvPr>
          <p:cNvSpPr txBox="1">
            <a:spLocks/>
          </p:cNvSpPr>
          <p:nvPr/>
        </p:nvSpPr>
        <p:spPr>
          <a:xfrm>
            <a:off x="314665" y="514694"/>
            <a:ext cx="1504270" cy="38133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6032" marR="0" lvl="0" indent="-2556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742950" marR="0" lvl="1" indent="-284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L="1143000" marR="0" lvl="2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L="1600200" marR="0" lvl="3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L="2057400" marR="0" lvl="4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-US" altLang="en-US" b="1" dirty="0">
                <a:latin typeface="Corbel" panose="020B0503020204020204" pitchFamily="34" charset="0"/>
              </a:rPr>
              <a:t>Question:</a:t>
            </a:r>
          </a:p>
        </p:txBody>
      </p:sp>
    </p:spTree>
    <p:extLst>
      <p:ext uri="{BB962C8B-B14F-4D97-AF65-F5344CB8AC3E}">
        <p14:creationId xmlns:p14="http://schemas.microsoft.com/office/powerpoint/2010/main" val="1498188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882" y="3384030"/>
            <a:ext cx="8091884" cy="575181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sz="240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a balanced net ionic equation for the reaction.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0FCDCB-E4D1-9747-AA62-376185B3A821}"/>
              </a:ext>
            </a:extLst>
          </p:cNvPr>
          <p:cNvSpPr txBox="1">
            <a:spLocks/>
          </p:cNvSpPr>
          <p:nvPr/>
        </p:nvSpPr>
        <p:spPr>
          <a:xfrm>
            <a:off x="214340" y="187183"/>
            <a:ext cx="9794240" cy="6623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Stoichiometry of Precipitation Reactions,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continued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44206C6-0DCC-BDE5-95FC-2B93309B92A7}"/>
              </a:ext>
            </a:extLst>
          </p:cNvPr>
          <p:cNvSpPr txBox="1">
            <a:spLocks/>
          </p:cNvSpPr>
          <p:nvPr/>
        </p:nvSpPr>
        <p:spPr>
          <a:xfrm>
            <a:off x="386854" y="843714"/>
            <a:ext cx="1504270" cy="38133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6032" marR="0" lvl="0" indent="-2556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742950" marR="0" lvl="1" indent="-284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L="1143000" marR="0" lvl="2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L="1600200" marR="0" lvl="3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L="2057400" marR="0" lvl="4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-US" altLang="en-US" b="1" dirty="0">
                <a:latin typeface="Corbel" panose="020B0503020204020204" pitchFamily="34" charset="0"/>
              </a:rPr>
              <a:t>Question: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7270051-DDDA-120B-9243-405130D7FCD7}"/>
              </a:ext>
            </a:extLst>
          </p:cNvPr>
          <p:cNvSpPr txBox="1">
            <a:spLocks/>
          </p:cNvSpPr>
          <p:nvPr/>
        </p:nvSpPr>
        <p:spPr>
          <a:xfrm>
            <a:off x="1800727" y="843715"/>
            <a:ext cx="10291010" cy="1037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rbel" panose="020B0503020204020204" pitchFamily="34" charset="0"/>
              </a:rPr>
              <a:t>If 10.0 mL of a 0.30 </a:t>
            </a:r>
            <a:r>
              <a:rPr lang="en-US" sz="2400" i="1" dirty="0">
                <a:latin typeface="Corbel" panose="020B0503020204020204" pitchFamily="34" charset="0"/>
              </a:rPr>
              <a:t>M</a:t>
            </a:r>
            <a:r>
              <a:rPr lang="en-US" sz="2400" dirty="0">
                <a:latin typeface="Corbel" panose="020B0503020204020204" pitchFamily="34" charset="0"/>
              </a:rPr>
              <a:t> sodium phosphate solution reacts with 20.0 mL of a 0.20 </a:t>
            </a:r>
            <a:r>
              <a:rPr lang="en-US" sz="2400" i="1" dirty="0">
                <a:latin typeface="Corbel" panose="020B0503020204020204" pitchFamily="34" charset="0"/>
              </a:rPr>
              <a:t>M</a:t>
            </a:r>
            <a:r>
              <a:rPr lang="en-US" sz="2400" dirty="0">
                <a:latin typeface="Corbel" panose="020B0503020204020204" pitchFamily="34" charset="0"/>
              </a:rPr>
              <a:t> lead(II) nitrate solution (assume volumes are additive):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B07DF5D-FBA8-C6E9-9F6F-1F1DFDDEE482}"/>
              </a:ext>
            </a:extLst>
          </p:cNvPr>
          <p:cNvSpPr txBox="1"/>
          <p:nvPr/>
        </p:nvSpPr>
        <p:spPr>
          <a:xfrm>
            <a:off x="1811745" y="3809729"/>
            <a:ext cx="5118709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3Pb</a:t>
            </a:r>
            <a:r>
              <a:rPr lang="en-US" sz="2400" baseline="30000" dirty="0">
                <a:solidFill>
                  <a:srgbClr val="FF0000"/>
                </a:solidFill>
              </a:rPr>
              <a:t>2+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aq</a:t>
            </a:r>
            <a:r>
              <a:rPr lang="en-US" sz="2400" dirty="0">
                <a:solidFill>
                  <a:srgbClr val="FF0000"/>
                </a:solidFill>
              </a:rPr>
              <a:t>) + 2PO</a:t>
            </a:r>
            <a:r>
              <a:rPr lang="en-US" sz="2400" baseline="-25000" dirty="0">
                <a:solidFill>
                  <a:srgbClr val="FF0000"/>
                </a:solidFill>
              </a:rPr>
              <a:t>4</a:t>
            </a:r>
            <a:r>
              <a:rPr lang="en-US" sz="2400" baseline="30000" dirty="0">
                <a:solidFill>
                  <a:srgbClr val="FF0000"/>
                </a:solidFill>
              </a:rPr>
              <a:t>3-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aq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 Pb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(PO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2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(s) 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9ABC873-0C2A-EFFB-CAD9-90C35A25ECDB}"/>
              </a:ext>
            </a:extLst>
          </p:cNvPr>
          <p:cNvSpPr txBox="1">
            <a:spLocks/>
          </p:cNvSpPr>
          <p:nvPr/>
        </p:nvSpPr>
        <p:spPr>
          <a:xfrm>
            <a:off x="897882" y="4607720"/>
            <a:ext cx="8873067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rbel" panose="020B0503020204020204" pitchFamily="34" charset="0"/>
              </a:rPr>
              <a:t>b)    What is the precipitate?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2C15286-489D-FBF4-2C6E-1DAE9F6373FF}"/>
              </a:ext>
            </a:extLst>
          </p:cNvPr>
          <p:cNvSpPr txBox="1"/>
          <p:nvPr/>
        </p:nvSpPr>
        <p:spPr>
          <a:xfrm>
            <a:off x="1811745" y="4964643"/>
            <a:ext cx="183155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Pb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(PO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2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(s) 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1D010A5-C925-8D96-868D-08EB2C994A4F}"/>
              </a:ext>
            </a:extLst>
          </p:cNvPr>
          <p:cNvSpPr txBox="1"/>
          <p:nvPr/>
        </p:nvSpPr>
        <p:spPr>
          <a:xfrm>
            <a:off x="2151651" y="1620635"/>
            <a:ext cx="788869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3 Pb(NO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aq</a:t>
            </a:r>
            <a:r>
              <a:rPr lang="en-US" sz="2000" dirty="0">
                <a:solidFill>
                  <a:srgbClr val="FF0000"/>
                </a:solidFill>
              </a:rPr>
              <a:t>)  + </a:t>
            </a:r>
            <a:r>
              <a:rPr lang="en-US" sz="2400" dirty="0">
                <a:solidFill>
                  <a:srgbClr val="FF0000"/>
                </a:solidFill>
              </a:rPr>
              <a:t>2 Na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PO</a:t>
            </a:r>
            <a:r>
              <a:rPr lang="en-US" sz="2400" baseline="-25000" dirty="0">
                <a:solidFill>
                  <a:srgbClr val="FF0000"/>
                </a:solidFill>
              </a:rPr>
              <a:t>4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aq</a:t>
            </a:r>
            <a:r>
              <a:rPr lang="en-US" sz="2000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 Pb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(PO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2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(s)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+ 6 NaNO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(</a:t>
            </a:r>
            <a:r>
              <a:rPr lang="en-US" sz="2000" dirty="0" err="1">
                <a:solidFill>
                  <a:srgbClr val="FF0000"/>
                </a:solidFill>
                <a:sym typeface="Wingdings" panose="05000000000000000000" pitchFamily="2" charset="2"/>
              </a:rPr>
              <a:t>aq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2DAC881-3EA0-23D0-8050-7933990306D9}"/>
              </a:ext>
            </a:extLst>
          </p:cNvPr>
          <p:cNvSpPr txBox="1"/>
          <p:nvPr/>
        </p:nvSpPr>
        <p:spPr>
          <a:xfrm>
            <a:off x="2283631" y="2075102"/>
            <a:ext cx="13596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20.0 mL</a:t>
            </a: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0.20 M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A0938BC-FE71-47FC-6C1A-01AE08CBE356}"/>
              </a:ext>
            </a:extLst>
          </p:cNvPr>
          <p:cNvSpPr txBox="1"/>
          <p:nvPr/>
        </p:nvSpPr>
        <p:spPr>
          <a:xfrm>
            <a:off x="4372738" y="2082300"/>
            <a:ext cx="14774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10.0 mL</a:t>
            </a: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0.30 M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3BCCBD3B-2597-372A-3F74-AFFE4638C8CE}"/>
              </a:ext>
            </a:extLst>
          </p:cNvPr>
          <p:cNvSpPr/>
          <p:nvPr/>
        </p:nvSpPr>
        <p:spPr>
          <a:xfrm>
            <a:off x="10707757" y="5950059"/>
            <a:ext cx="940904" cy="446276"/>
          </a:xfrm>
          <a:prstGeom prst="rightArrow">
            <a:avLst/>
          </a:prstGeom>
          <a:solidFill>
            <a:schemeClr val="tx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872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FCDCB-E4D1-9747-AA62-376185B3A821}"/>
              </a:ext>
            </a:extLst>
          </p:cNvPr>
          <p:cNvSpPr txBox="1">
            <a:spLocks/>
          </p:cNvSpPr>
          <p:nvPr/>
        </p:nvSpPr>
        <p:spPr>
          <a:xfrm>
            <a:off x="214340" y="187183"/>
            <a:ext cx="9794240" cy="6623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Stoichiometry of Precipitation Reactions,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continued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44206C6-0DCC-BDE5-95FC-2B93309B92A7}"/>
              </a:ext>
            </a:extLst>
          </p:cNvPr>
          <p:cNvSpPr txBox="1">
            <a:spLocks/>
          </p:cNvSpPr>
          <p:nvPr/>
        </p:nvSpPr>
        <p:spPr>
          <a:xfrm>
            <a:off x="386854" y="843714"/>
            <a:ext cx="1504270" cy="38133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6032" marR="0" lvl="0" indent="-2556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742950" marR="0" lvl="1" indent="-284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L="1143000" marR="0" lvl="2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L="1600200" marR="0" lvl="3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L="2057400" marR="0" lvl="4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-US" altLang="en-US" b="1" dirty="0">
                <a:latin typeface="Corbel" panose="020B0503020204020204" pitchFamily="34" charset="0"/>
              </a:rPr>
              <a:t>Question: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9ABC873-0C2A-EFFB-CAD9-90C35A25ECDB}"/>
              </a:ext>
            </a:extLst>
          </p:cNvPr>
          <p:cNvSpPr txBox="1">
            <a:spLocks/>
          </p:cNvSpPr>
          <p:nvPr/>
        </p:nvSpPr>
        <p:spPr>
          <a:xfrm>
            <a:off x="386854" y="2240652"/>
            <a:ext cx="8873067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rbel" panose="020B0503020204020204" pitchFamily="34" charset="0"/>
              </a:rPr>
              <a:t>c)     How much of the precipitate will form (in grams)?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1D010A5-C925-8D96-868D-08EB2C994A4F}"/>
              </a:ext>
            </a:extLst>
          </p:cNvPr>
          <p:cNvSpPr txBox="1"/>
          <p:nvPr/>
        </p:nvSpPr>
        <p:spPr>
          <a:xfrm>
            <a:off x="2151651" y="831972"/>
            <a:ext cx="788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3 Pb(NO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aq</a:t>
            </a:r>
            <a:r>
              <a:rPr lang="en-US" sz="2000" dirty="0">
                <a:solidFill>
                  <a:srgbClr val="FF0000"/>
                </a:solidFill>
              </a:rPr>
              <a:t>)  + </a:t>
            </a:r>
            <a:r>
              <a:rPr lang="en-US" sz="2400" dirty="0">
                <a:solidFill>
                  <a:schemeClr val="accent1"/>
                </a:solidFill>
              </a:rPr>
              <a:t>2 Na</a:t>
            </a:r>
            <a:r>
              <a:rPr lang="en-US" sz="2400" baseline="-25000" dirty="0">
                <a:solidFill>
                  <a:schemeClr val="accent1"/>
                </a:solidFill>
              </a:rPr>
              <a:t>3</a:t>
            </a:r>
            <a:r>
              <a:rPr lang="en-US" sz="2400" dirty="0">
                <a:solidFill>
                  <a:schemeClr val="accent1"/>
                </a:solidFill>
              </a:rPr>
              <a:t>PO</a:t>
            </a:r>
            <a:r>
              <a:rPr lang="en-US" sz="2400" baseline="-25000" dirty="0">
                <a:solidFill>
                  <a:schemeClr val="accent1"/>
                </a:solidFill>
              </a:rPr>
              <a:t>4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chemeClr val="accent1"/>
                </a:solidFill>
              </a:rPr>
              <a:t>(</a:t>
            </a:r>
            <a:r>
              <a:rPr lang="en-US" sz="2000" dirty="0" err="1">
                <a:solidFill>
                  <a:schemeClr val="accent1"/>
                </a:solidFill>
              </a:rPr>
              <a:t>aq</a:t>
            </a:r>
            <a:r>
              <a:rPr lang="en-US" sz="2000" dirty="0">
                <a:solidFill>
                  <a:schemeClr val="accent1"/>
                </a:solidFill>
              </a:rPr>
              <a:t>)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 Pb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(PO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2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(s)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+ 6 NaNO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(</a:t>
            </a:r>
            <a:r>
              <a:rPr lang="en-US" sz="2000" dirty="0" err="1">
                <a:solidFill>
                  <a:srgbClr val="FF0000"/>
                </a:solidFill>
                <a:sym typeface="Wingdings" panose="05000000000000000000" pitchFamily="2" charset="2"/>
              </a:rPr>
              <a:t>aq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61D5F79-EC12-750A-6F35-FE1E6B42AABF}"/>
              </a:ext>
            </a:extLst>
          </p:cNvPr>
          <p:cNvSpPr txBox="1"/>
          <p:nvPr/>
        </p:nvSpPr>
        <p:spPr>
          <a:xfrm>
            <a:off x="1245632" y="2780671"/>
            <a:ext cx="7327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3 Pb</a:t>
            </a:r>
            <a:r>
              <a:rPr lang="en-US" sz="2400" baseline="30000" dirty="0">
                <a:solidFill>
                  <a:srgbClr val="FF0000"/>
                </a:solidFill>
              </a:rPr>
              <a:t>2+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aq</a:t>
            </a:r>
            <a:r>
              <a:rPr lang="en-US" sz="2400" dirty="0">
                <a:solidFill>
                  <a:srgbClr val="FF0000"/>
                </a:solidFill>
              </a:rPr>
              <a:t>) 	+ 	</a:t>
            </a:r>
            <a:r>
              <a:rPr lang="en-US" sz="2400" dirty="0">
                <a:solidFill>
                  <a:schemeClr val="accent1"/>
                </a:solidFill>
              </a:rPr>
              <a:t>2 PO</a:t>
            </a:r>
            <a:r>
              <a:rPr lang="en-US" sz="2400" baseline="-25000" dirty="0">
                <a:solidFill>
                  <a:schemeClr val="accent1"/>
                </a:solidFill>
              </a:rPr>
              <a:t>4</a:t>
            </a:r>
            <a:r>
              <a:rPr lang="en-US" sz="2400" baseline="30000" dirty="0">
                <a:solidFill>
                  <a:schemeClr val="accent1"/>
                </a:solidFill>
              </a:rPr>
              <a:t>3-</a:t>
            </a:r>
            <a:r>
              <a:rPr lang="en-US" sz="2400" dirty="0">
                <a:solidFill>
                  <a:schemeClr val="accent1"/>
                </a:solidFill>
              </a:rPr>
              <a:t> (</a:t>
            </a:r>
            <a:r>
              <a:rPr lang="en-US" sz="2400" dirty="0" err="1">
                <a:solidFill>
                  <a:schemeClr val="accent1"/>
                </a:solidFill>
              </a:rPr>
              <a:t>aq</a:t>
            </a:r>
            <a:r>
              <a:rPr lang="en-US" sz="2400" dirty="0">
                <a:solidFill>
                  <a:schemeClr val="accent1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 	Pb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(PO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2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(s) 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2DAC881-3EA0-23D0-8050-7933990306D9}"/>
              </a:ext>
            </a:extLst>
          </p:cNvPr>
          <p:cNvSpPr txBox="1"/>
          <p:nvPr/>
        </p:nvSpPr>
        <p:spPr>
          <a:xfrm>
            <a:off x="2283631" y="1286439"/>
            <a:ext cx="13596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20.0 mL</a:t>
            </a: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0.20 M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A0938BC-FE71-47FC-6C1A-01AE08CBE356}"/>
              </a:ext>
            </a:extLst>
          </p:cNvPr>
          <p:cNvSpPr txBox="1"/>
          <p:nvPr/>
        </p:nvSpPr>
        <p:spPr>
          <a:xfrm>
            <a:off x="4376983" y="1293637"/>
            <a:ext cx="14774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10.0 mL</a:t>
            </a:r>
          </a:p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0.30 M</a:t>
            </a:r>
            <a:endParaRPr lang="fr-CA" sz="2400" dirty="0">
              <a:solidFill>
                <a:schemeClr val="accent1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C7ACFF4-87FE-A7E3-456F-34A994D1698A}"/>
              </a:ext>
            </a:extLst>
          </p:cNvPr>
          <p:cNvSpPr txBox="1"/>
          <p:nvPr/>
        </p:nvSpPr>
        <p:spPr>
          <a:xfrm>
            <a:off x="759199" y="3245378"/>
            <a:ext cx="24865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C x v = mol</a:t>
            </a: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(0.20 M)(0.020L) </a:t>
            </a: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0.0040 mol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4BE73FD-64C4-A46B-649E-A4818218B847}"/>
              </a:ext>
            </a:extLst>
          </p:cNvPr>
          <p:cNvSpPr txBox="1"/>
          <p:nvPr/>
        </p:nvSpPr>
        <p:spPr>
          <a:xfrm>
            <a:off x="3996322" y="3242237"/>
            <a:ext cx="24865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C x v = mol</a:t>
            </a:r>
          </a:p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(0.30 M)(0.010L) </a:t>
            </a:r>
          </a:p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0.0030 mol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392B235-B621-A5DD-7D0D-5C1FC742FFEB}"/>
              </a:ext>
            </a:extLst>
          </p:cNvPr>
          <p:cNvSpPr txBox="1"/>
          <p:nvPr/>
        </p:nvSpPr>
        <p:spPr>
          <a:xfrm>
            <a:off x="793892" y="4593091"/>
            <a:ext cx="47985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0.0040 mol </a:t>
            </a:r>
            <a:r>
              <a:rPr lang="en-US" sz="2400" dirty="0">
                <a:solidFill>
                  <a:srgbClr val="FF0000"/>
                </a:solidFill>
              </a:rPr>
              <a:t>Pb</a:t>
            </a:r>
            <a:r>
              <a:rPr lang="en-US" sz="2400" baseline="30000" dirty="0">
                <a:solidFill>
                  <a:srgbClr val="FF0000"/>
                </a:solidFill>
              </a:rPr>
              <a:t>2+ </a:t>
            </a:r>
            <a:r>
              <a:rPr lang="en-US" sz="2400" dirty="0">
                <a:solidFill>
                  <a:srgbClr val="FF0000"/>
                </a:solidFill>
              </a:rPr>
              <a:t>x </a:t>
            </a:r>
            <a:r>
              <a:rPr lang="en-US" sz="2400" u="sng" dirty="0">
                <a:solidFill>
                  <a:srgbClr val="FF0000"/>
                </a:solidFill>
              </a:rPr>
              <a:t>1 mol </a:t>
            </a:r>
            <a:r>
              <a:rPr lang="en-US" sz="2400" u="sng" dirty="0">
                <a:solidFill>
                  <a:srgbClr val="FF0000"/>
                </a:solidFill>
                <a:sym typeface="Wingdings" panose="05000000000000000000" pitchFamily="2" charset="2"/>
              </a:rPr>
              <a:t>Pb</a:t>
            </a:r>
            <a:r>
              <a:rPr lang="en-US" sz="2400" u="sng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2400" u="sng" dirty="0">
                <a:solidFill>
                  <a:srgbClr val="FF0000"/>
                </a:solidFill>
                <a:sym typeface="Wingdings" panose="05000000000000000000" pitchFamily="2" charset="2"/>
              </a:rPr>
              <a:t>(PO</a:t>
            </a:r>
            <a:r>
              <a:rPr lang="en-US" sz="2400" u="sng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sz="2400" u="sng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u="sng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=</a:t>
            </a: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		          3 mol </a:t>
            </a:r>
            <a:r>
              <a:rPr lang="en-US" sz="2400" dirty="0">
                <a:solidFill>
                  <a:srgbClr val="FF0000"/>
                </a:solidFill>
              </a:rPr>
              <a:t>Pb</a:t>
            </a:r>
            <a:r>
              <a:rPr lang="en-US" sz="2400" baseline="30000" dirty="0">
                <a:solidFill>
                  <a:srgbClr val="FF0000"/>
                </a:solidFill>
              </a:rPr>
              <a:t>2+</a:t>
            </a: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C2FF693-A15B-7B60-5E95-207D6D17D76F}"/>
              </a:ext>
            </a:extLst>
          </p:cNvPr>
          <p:cNvSpPr txBox="1"/>
          <p:nvPr/>
        </p:nvSpPr>
        <p:spPr>
          <a:xfrm>
            <a:off x="5319117" y="4639471"/>
            <a:ext cx="32541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0.001333 mol Pb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(PO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2 </a:t>
            </a: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5BD3636-B581-8164-DD73-35BAFC2E4C61}"/>
              </a:ext>
            </a:extLst>
          </p:cNvPr>
          <p:cNvSpPr txBox="1"/>
          <p:nvPr/>
        </p:nvSpPr>
        <p:spPr>
          <a:xfrm>
            <a:off x="788963" y="5519775"/>
            <a:ext cx="47985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0.0030 mol </a:t>
            </a:r>
            <a:r>
              <a:rPr lang="en-US" sz="2400" dirty="0">
                <a:solidFill>
                  <a:schemeClr val="accent1"/>
                </a:solidFill>
              </a:rPr>
              <a:t>PO</a:t>
            </a:r>
            <a:r>
              <a:rPr lang="en-US" sz="2400" baseline="-25000" dirty="0">
                <a:solidFill>
                  <a:schemeClr val="accent1"/>
                </a:solidFill>
              </a:rPr>
              <a:t>4</a:t>
            </a:r>
            <a:r>
              <a:rPr lang="en-US" sz="2400" baseline="30000" dirty="0">
                <a:solidFill>
                  <a:schemeClr val="accent1"/>
                </a:solidFill>
              </a:rPr>
              <a:t>3- </a:t>
            </a:r>
            <a:r>
              <a:rPr lang="en-US" sz="2400" dirty="0">
                <a:solidFill>
                  <a:schemeClr val="accent1"/>
                </a:solidFill>
              </a:rPr>
              <a:t>x </a:t>
            </a:r>
            <a:r>
              <a:rPr lang="en-US" sz="2400" u="sng" dirty="0">
                <a:solidFill>
                  <a:schemeClr val="accent1"/>
                </a:solidFill>
              </a:rPr>
              <a:t>1 mol </a:t>
            </a:r>
            <a:r>
              <a:rPr lang="en-US" sz="2400" u="sng" dirty="0">
                <a:solidFill>
                  <a:schemeClr val="accent1"/>
                </a:solidFill>
                <a:sym typeface="Wingdings" panose="05000000000000000000" pitchFamily="2" charset="2"/>
              </a:rPr>
              <a:t>Pb</a:t>
            </a:r>
            <a:r>
              <a:rPr lang="en-US" sz="2400" u="sng" baseline="-25000" dirty="0">
                <a:solidFill>
                  <a:schemeClr val="accent1"/>
                </a:solidFill>
                <a:sym typeface="Wingdings" panose="05000000000000000000" pitchFamily="2" charset="2"/>
              </a:rPr>
              <a:t>3</a:t>
            </a:r>
            <a:r>
              <a:rPr lang="en-US" sz="2400" u="sng" dirty="0">
                <a:solidFill>
                  <a:schemeClr val="accent1"/>
                </a:solidFill>
                <a:sym typeface="Wingdings" panose="05000000000000000000" pitchFamily="2" charset="2"/>
              </a:rPr>
              <a:t>(PO</a:t>
            </a:r>
            <a:r>
              <a:rPr lang="en-US" sz="2400" u="sng" baseline="-25000" dirty="0">
                <a:solidFill>
                  <a:schemeClr val="accent1"/>
                </a:solidFill>
                <a:sym typeface="Wingdings" panose="05000000000000000000" pitchFamily="2" charset="2"/>
              </a:rPr>
              <a:t>4</a:t>
            </a:r>
            <a:r>
              <a:rPr lang="en-US" sz="2400" u="sng" dirty="0">
                <a:solidFill>
                  <a:schemeClr val="accent1"/>
                </a:solidFill>
                <a:sym typeface="Wingdings" panose="05000000000000000000" pitchFamily="2" charset="2"/>
              </a:rPr>
              <a:t>)</a:t>
            </a:r>
            <a:r>
              <a:rPr lang="en-US" sz="2400" u="sng" baseline="-25000" dirty="0">
                <a:solidFill>
                  <a:schemeClr val="accent1"/>
                </a:solidFill>
                <a:sym typeface="Wingdings" panose="05000000000000000000" pitchFamily="2" charset="2"/>
              </a:rPr>
              <a:t>2</a:t>
            </a: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 =</a:t>
            </a:r>
          </a:p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		          2 mol </a:t>
            </a:r>
            <a:r>
              <a:rPr lang="en-US" sz="2400" dirty="0">
                <a:solidFill>
                  <a:schemeClr val="accent1"/>
                </a:solidFill>
              </a:rPr>
              <a:t>PO</a:t>
            </a:r>
            <a:r>
              <a:rPr lang="en-US" sz="2400" baseline="-25000" dirty="0">
                <a:solidFill>
                  <a:schemeClr val="accent1"/>
                </a:solidFill>
              </a:rPr>
              <a:t>4</a:t>
            </a:r>
            <a:r>
              <a:rPr lang="en-US" sz="2400" baseline="30000" dirty="0">
                <a:solidFill>
                  <a:schemeClr val="accent1"/>
                </a:solidFill>
              </a:rPr>
              <a:t>3-</a:t>
            </a:r>
            <a:endParaRPr lang="en-US" sz="2400" dirty="0">
              <a:solidFill>
                <a:schemeClr val="accent1"/>
              </a:solidFill>
              <a:sym typeface="Wingdings" panose="05000000000000000000" pitchFamily="2" charset="2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0B6472C-37DC-DAA2-A4F7-B0C1370E588B}"/>
              </a:ext>
            </a:extLst>
          </p:cNvPr>
          <p:cNvSpPr txBox="1"/>
          <p:nvPr/>
        </p:nvSpPr>
        <p:spPr>
          <a:xfrm>
            <a:off x="5319118" y="5477397"/>
            <a:ext cx="28906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0.0015 mol Pb</a:t>
            </a:r>
            <a:r>
              <a:rPr lang="en-US" sz="2400" baseline="-25000" dirty="0">
                <a:solidFill>
                  <a:schemeClr val="accent1"/>
                </a:solidFill>
                <a:sym typeface="Wingdings" panose="05000000000000000000" pitchFamily="2" charset="2"/>
              </a:rPr>
              <a:t>3</a:t>
            </a: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(PO</a:t>
            </a:r>
            <a:r>
              <a:rPr lang="en-US" sz="2400" baseline="-25000" dirty="0">
                <a:solidFill>
                  <a:schemeClr val="accent1"/>
                </a:solidFill>
                <a:sym typeface="Wingdings" panose="05000000000000000000" pitchFamily="2" charset="2"/>
              </a:rPr>
              <a:t>4</a:t>
            </a: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)</a:t>
            </a:r>
            <a:r>
              <a:rPr lang="en-US" sz="2400" baseline="-25000" dirty="0">
                <a:solidFill>
                  <a:schemeClr val="accent1"/>
                </a:solidFill>
                <a:sym typeface="Wingdings" panose="05000000000000000000" pitchFamily="2" charset="2"/>
              </a:rPr>
              <a:t>2 </a:t>
            </a:r>
            <a:endParaRPr lang="en-US" sz="2400" dirty="0">
              <a:solidFill>
                <a:schemeClr val="accent1"/>
              </a:solidFill>
              <a:sym typeface="Wingdings" panose="05000000000000000000" pitchFamily="2" charset="2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A542726-5040-9B7D-2E26-4E16643E1391}"/>
              </a:ext>
            </a:extLst>
          </p:cNvPr>
          <p:cNvSpPr txBox="1"/>
          <p:nvPr/>
        </p:nvSpPr>
        <p:spPr>
          <a:xfrm>
            <a:off x="8287132" y="4639471"/>
            <a:ext cx="1830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x  </a:t>
            </a:r>
            <a:r>
              <a:rPr lang="en-US" sz="2400" u="sng" dirty="0">
                <a:solidFill>
                  <a:srgbClr val="FF0000"/>
                </a:solidFill>
              </a:rPr>
              <a:t>811.54 g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    1 mol 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2802D46-474B-07E8-B119-D52E8444F226}"/>
              </a:ext>
            </a:extLst>
          </p:cNvPr>
          <p:cNvSpPr txBox="1"/>
          <p:nvPr/>
        </p:nvSpPr>
        <p:spPr>
          <a:xfrm>
            <a:off x="10069711" y="4639471"/>
            <a:ext cx="146356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= 1.082 g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0ABEADE8-20DC-8CD0-2C8F-F2D03D57B02C}"/>
              </a:ext>
            </a:extLst>
          </p:cNvPr>
          <p:cNvSpPr/>
          <p:nvPr/>
        </p:nvSpPr>
        <p:spPr>
          <a:xfrm>
            <a:off x="10707757" y="5950059"/>
            <a:ext cx="940904" cy="446276"/>
          </a:xfrm>
          <a:prstGeom prst="rightArrow">
            <a:avLst/>
          </a:prstGeom>
          <a:solidFill>
            <a:schemeClr val="tx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D0F63F5-98E8-A9DB-3BD8-BAFD46A74B8B}"/>
              </a:ext>
            </a:extLst>
          </p:cNvPr>
          <p:cNvSpPr txBox="1"/>
          <p:nvPr/>
        </p:nvSpPr>
        <p:spPr>
          <a:xfrm>
            <a:off x="3065525" y="3949142"/>
            <a:ext cx="734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LR?</a:t>
            </a:r>
            <a:endParaRPr lang="fr-CA" sz="2800" b="1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406639B-5396-0D45-DD03-4DFCA6F855F1}"/>
              </a:ext>
            </a:extLst>
          </p:cNvPr>
          <p:cNvSpPr txBox="1"/>
          <p:nvPr/>
        </p:nvSpPr>
        <p:spPr>
          <a:xfrm>
            <a:off x="122300" y="4566436"/>
            <a:ext cx="734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LR</a:t>
            </a:r>
            <a:endParaRPr lang="fr-CA" sz="2800" b="1" dirty="0"/>
          </a:p>
        </p:txBody>
      </p:sp>
    </p:spTree>
    <p:extLst>
      <p:ext uri="{BB962C8B-B14F-4D97-AF65-F5344CB8AC3E}">
        <p14:creationId xmlns:p14="http://schemas.microsoft.com/office/powerpoint/2010/main" val="99496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8" grpId="0"/>
      <p:bldP spid="19" grpId="0"/>
      <p:bldP spid="20" grpId="0"/>
      <p:bldP spid="21" grpId="0"/>
      <p:bldP spid="23" grpId="0"/>
      <p:bldP spid="24" grpId="0" animBg="1"/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0080" y="1723414"/>
            <a:ext cx="8873067" cy="4616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Corbel" panose="020B0503020204020204" pitchFamily="34" charset="0"/>
              </a:rPr>
              <a:t>d)  What is the concentration of </a:t>
            </a:r>
            <a:r>
              <a:rPr lang="en-US" sz="2400" dirty="0">
                <a:highlight>
                  <a:srgbClr val="FFFF00"/>
                </a:highlight>
                <a:latin typeface="Corbel" panose="020B0503020204020204" pitchFamily="34" charset="0"/>
              </a:rPr>
              <a:t>nitrate ions </a:t>
            </a:r>
            <a:r>
              <a:rPr lang="en-US" sz="2400" dirty="0">
                <a:latin typeface="Corbel" panose="020B0503020204020204" pitchFamily="34" charset="0"/>
              </a:rPr>
              <a:t>left in solution?</a:t>
            </a:r>
          </a:p>
          <a:p>
            <a:pPr marL="457200" indent="-457200">
              <a:buFont typeface="+mj-lt"/>
              <a:buAutoNum type="alphaLcParenR"/>
            </a:pPr>
            <a:endParaRPr lang="en-US" sz="2400" dirty="0"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0FCDCB-E4D1-9747-AA62-376185B3A821}"/>
              </a:ext>
            </a:extLst>
          </p:cNvPr>
          <p:cNvSpPr txBox="1">
            <a:spLocks/>
          </p:cNvSpPr>
          <p:nvPr/>
        </p:nvSpPr>
        <p:spPr>
          <a:xfrm>
            <a:off x="214340" y="187183"/>
            <a:ext cx="9794240" cy="6623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Stoichiometry of Precipitation Reactions,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continued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44206C6-0DCC-BDE5-95FC-2B93309B92A7}"/>
              </a:ext>
            </a:extLst>
          </p:cNvPr>
          <p:cNvSpPr txBox="1">
            <a:spLocks/>
          </p:cNvSpPr>
          <p:nvPr/>
        </p:nvSpPr>
        <p:spPr>
          <a:xfrm>
            <a:off x="386854" y="843714"/>
            <a:ext cx="1504270" cy="38133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6032" marR="0" lvl="0" indent="-2556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742950" marR="0" lvl="1" indent="-284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L="1143000" marR="0" lvl="2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L="1600200" marR="0" lvl="3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L="2057400" marR="0" lvl="4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-US" altLang="en-US" b="1" dirty="0">
                <a:latin typeface="Corbel" panose="020B0503020204020204" pitchFamily="34" charset="0"/>
              </a:rPr>
              <a:t>Question: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A01255C-2298-568C-4903-FB8BE50C2907}"/>
              </a:ext>
            </a:extLst>
          </p:cNvPr>
          <p:cNvSpPr txBox="1"/>
          <p:nvPr/>
        </p:nvSpPr>
        <p:spPr>
          <a:xfrm>
            <a:off x="2537241" y="2359453"/>
            <a:ext cx="788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3 Pb(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NO</a:t>
            </a:r>
            <a:r>
              <a:rPr lang="en-US" sz="2400" baseline="-25000" dirty="0">
                <a:solidFill>
                  <a:srgbClr val="FF0000"/>
                </a:solidFill>
                <a:highlight>
                  <a:srgbClr val="FFFF00"/>
                </a:highlight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aq</a:t>
            </a:r>
            <a:r>
              <a:rPr lang="en-US" sz="2000" dirty="0">
                <a:solidFill>
                  <a:srgbClr val="FF0000"/>
                </a:solidFill>
              </a:rPr>
              <a:t>)  + </a:t>
            </a:r>
            <a:r>
              <a:rPr lang="en-US" sz="2400" dirty="0">
                <a:solidFill>
                  <a:srgbClr val="FF0000"/>
                </a:solidFill>
              </a:rPr>
              <a:t>2 Na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PO</a:t>
            </a:r>
            <a:r>
              <a:rPr lang="en-US" sz="2400" baseline="-25000" dirty="0">
                <a:solidFill>
                  <a:srgbClr val="FF0000"/>
                </a:solidFill>
              </a:rPr>
              <a:t>4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aq</a:t>
            </a:r>
            <a:r>
              <a:rPr lang="en-US" sz="2000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</a:rPr>
              <a:t>+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 Pb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(PO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2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(s)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+ 6 Na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NO</a:t>
            </a:r>
            <a:r>
              <a:rPr lang="en-US" sz="2400" baseline="-25000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3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(</a:t>
            </a:r>
            <a:r>
              <a:rPr lang="en-US" sz="2000" dirty="0" err="1">
                <a:solidFill>
                  <a:srgbClr val="FF0000"/>
                </a:solidFill>
                <a:sym typeface="Wingdings" panose="05000000000000000000" pitchFamily="2" charset="2"/>
              </a:rPr>
              <a:t>aq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14F5FDF-FAB7-B340-C425-0C49B436473A}"/>
              </a:ext>
            </a:extLst>
          </p:cNvPr>
          <p:cNvSpPr txBox="1"/>
          <p:nvPr/>
        </p:nvSpPr>
        <p:spPr>
          <a:xfrm>
            <a:off x="2360157" y="2861212"/>
            <a:ext cx="22788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C x v = mol</a:t>
            </a: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(0.20 M)(0.020L) </a:t>
            </a: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0.0040 mol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81451D4-DC02-B53A-54D0-9EB5C3AFAA27}"/>
              </a:ext>
            </a:extLst>
          </p:cNvPr>
          <p:cNvSpPr txBox="1"/>
          <p:nvPr/>
        </p:nvSpPr>
        <p:spPr>
          <a:xfrm>
            <a:off x="3880690" y="3572271"/>
            <a:ext cx="1083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x 2 =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C0FE39-41BA-CC70-CEF1-7ED5AFAEA626}"/>
              </a:ext>
            </a:extLst>
          </p:cNvPr>
          <p:cNvSpPr txBox="1"/>
          <p:nvPr/>
        </p:nvSpPr>
        <p:spPr>
          <a:xfrm>
            <a:off x="4706953" y="3586073"/>
            <a:ext cx="24316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0.0080 mol NO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2400" baseline="30000" dirty="0">
                <a:solidFill>
                  <a:srgbClr val="FF0000"/>
                </a:solidFill>
                <a:sym typeface="Wingdings" panose="05000000000000000000" pitchFamily="2" charset="2"/>
              </a:rPr>
              <a:t>1-</a:t>
            </a: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F415B8B-7B64-D065-B373-57EB8B810978}"/>
              </a:ext>
            </a:extLst>
          </p:cNvPr>
          <p:cNvCxnSpPr>
            <a:cxnSpLocks/>
          </p:cNvCxnSpPr>
          <p:nvPr/>
        </p:nvCxnSpPr>
        <p:spPr>
          <a:xfrm flipH="1" flipV="1">
            <a:off x="3880690" y="2861211"/>
            <a:ext cx="312348" cy="8229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E3B3F009-3335-EA54-040E-CA95D00B5FFB}"/>
              </a:ext>
            </a:extLst>
          </p:cNvPr>
          <p:cNvSpPr txBox="1"/>
          <p:nvPr/>
        </p:nvSpPr>
        <p:spPr>
          <a:xfrm>
            <a:off x="4706952" y="4047252"/>
            <a:ext cx="25118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(0.010 + 0.020 L)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B548182-DA21-7798-C1C0-A7A4126578C8}"/>
              </a:ext>
            </a:extLst>
          </p:cNvPr>
          <p:cNvSpPr txBox="1"/>
          <p:nvPr/>
        </p:nvSpPr>
        <p:spPr>
          <a:xfrm>
            <a:off x="7218798" y="3763334"/>
            <a:ext cx="2674349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= 0.2667 M NO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2400" baseline="30000" dirty="0">
                <a:solidFill>
                  <a:srgbClr val="FF0000"/>
                </a:solidFill>
                <a:sym typeface="Wingdings" panose="05000000000000000000" pitchFamily="2" charset="2"/>
              </a:rPr>
              <a:t>1-</a:t>
            </a: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07E7C8AC-A0D8-396D-E81F-627B02F4E5D6}"/>
              </a:ext>
            </a:extLst>
          </p:cNvPr>
          <p:cNvCxnSpPr/>
          <p:nvPr/>
        </p:nvCxnSpPr>
        <p:spPr>
          <a:xfrm>
            <a:off x="4785907" y="4043297"/>
            <a:ext cx="225111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èche : droite 23">
            <a:extLst>
              <a:ext uri="{FF2B5EF4-FFF2-40B4-BE49-F238E27FC236}">
                <a16:creationId xmlns:a16="http://schemas.microsoft.com/office/drawing/2014/main" id="{92F2ABDC-734C-AA60-2A51-155A921734BC}"/>
              </a:ext>
            </a:extLst>
          </p:cNvPr>
          <p:cNvSpPr/>
          <p:nvPr/>
        </p:nvSpPr>
        <p:spPr>
          <a:xfrm>
            <a:off x="10707757" y="5950059"/>
            <a:ext cx="940904" cy="446276"/>
          </a:xfrm>
          <a:prstGeom prst="rightArrow">
            <a:avLst/>
          </a:prstGeom>
          <a:solidFill>
            <a:schemeClr val="tx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C9F953A-3B43-215E-5D68-B46C5F4D2CAC}"/>
              </a:ext>
            </a:extLst>
          </p:cNvPr>
          <p:cNvSpPr txBox="1"/>
          <p:nvPr/>
        </p:nvSpPr>
        <p:spPr>
          <a:xfrm>
            <a:off x="7218797" y="4522233"/>
            <a:ext cx="211309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= 0.27 M NO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2400" baseline="30000" dirty="0">
                <a:solidFill>
                  <a:srgbClr val="FF0000"/>
                </a:solidFill>
                <a:sym typeface="Wingdings" panose="05000000000000000000" pitchFamily="2" charset="2"/>
              </a:rPr>
              <a:t>1-</a:t>
            </a: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0018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6" grpId="0"/>
      <p:bldP spid="9" grpId="0"/>
      <p:bldP spid="13" grpId="0"/>
      <p:bldP spid="14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FCDCB-E4D1-9747-AA62-376185B3A821}"/>
              </a:ext>
            </a:extLst>
          </p:cNvPr>
          <p:cNvSpPr txBox="1">
            <a:spLocks/>
          </p:cNvSpPr>
          <p:nvPr/>
        </p:nvSpPr>
        <p:spPr>
          <a:xfrm>
            <a:off x="214340" y="187183"/>
            <a:ext cx="9794240" cy="6623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Stoichiometry of Precipitation Reactions,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continued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44206C6-0DCC-BDE5-95FC-2B93309B92A7}"/>
              </a:ext>
            </a:extLst>
          </p:cNvPr>
          <p:cNvSpPr txBox="1">
            <a:spLocks/>
          </p:cNvSpPr>
          <p:nvPr/>
        </p:nvSpPr>
        <p:spPr>
          <a:xfrm>
            <a:off x="386854" y="843714"/>
            <a:ext cx="1504270" cy="38133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6032" marR="0" lvl="0" indent="-2556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742950" marR="0" lvl="1" indent="-284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L="1143000" marR="0" lvl="2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L="1600200" marR="0" lvl="3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L="2057400" marR="0" lvl="4" indent="-230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-US" altLang="en-US" b="1" dirty="0">
                <a:latin typeface="Corbel" panose="020B0503020204020204" pitchFamily="34" charset="0"/>
              </a:rPr>
              <a:t>Question: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52A66FD-12B7-8A57-561A-6488F50FF39A}"/>
              </a:ext>
            </a:extLst>
          </p:cNvPr>
          <p:cNvSpPr txBox="1">
            <a:spLocks/>
          </p:cNvSpPr>
          <p:nvPr/>
        </p:nvSpPr>
        <p:spPr>
          <a:xfrm>
            <a:off x="643109" y="1632162"/>
            <a:ext cx="8173740" cy="443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rbel" panose="020B0503020204020204" pitchFamily="34" charset="0"/>
              </a:rPr>
              <a:t>e)   What is the concentration of </a:t>
            </a:r>
            <a:r>
              <a:rPr lang="en-US" sz="2400" dirty="0">
                <a:highlight>
                  <a:srgbClr val="00FFFF"/>
                </a:highlight>
                <a:latin typeface="Corbel" panose="020B0503020204020204" pitchFamily="34" charset="0"/>
              </a:rPr>
              <a:t>phosphate ions </a:t>
            </a:r>
            <a:r>
              <a:rPr lang="en-US" sz="2400" dirty="0">
                <a:latin typeface="Corbel" panose="020B0503020204020204" pitchFamily="34" charset="0"/>
              </a:rPr>
              <a:t>left in solution?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C5A1B25-9255-A1AC-CA79-6F1850F4A8CE}"/>
              </a:ext>
            </a:extLst>
          </p:cNvPr>
          <p:cNvSpPr txBox="1"/>
          <p:nvPr/>
        </p:nvSpPr>
        <p:spPr>
          <a:xfrm>
            <a:off x="1755044" y="2212387"/>
            <a:ext cx="5601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3 Pb</a:t>
            </a:r>
            <a:r>
              <a:rPr lang="en-US" sz="2400" baseline="30000" dirty="0">
                <a:solidFill>
                  <a:srgbClr val="FF0000"/>
                </a:solidFill>
              </a:rPr>
              <a:t>2+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aq</a:t>
            </a:r>
            <a:r>
              <a:rPr lang="en-US" sz="2400" dirty="0">
                <a:solidFill>
                  <a:srgbClr val="FF0000"/>
                </a:solidFill>
              </a:rPr>
              <a:t>) +      </a:t>
            </a:r>
            <a:r>
              <a:rPr lang="en-US" sz="2400" dirty="0">
                <a:solidFill>
                  <a:schemeClr val="accent1"/>
                </a:solidFill>
                <a:highlight>
                  <a:srgbClr val="00FFFF"/>
                </a:highlight>
              </a:rPr>
              <a:t>2 PO</a:t>
            </a:r>
            <a:r>
              <a:rPr lang="en-US" sz="2400" baseline="-25000" dirty="0">
                <a:solidFill>
                  <a:schemeClr val="accent1"/>
                </a:solidFill>
                <a:highlight>
                  <a:srgbClr val="00FFFF"/>
                </a:highlight>
              </a:rPr>
              <a:t>4</a:t>
            </a:r>
            <a:r>
              <a:rPr lang="en-US" sz="2400" baseline="30000" dirty="0">
                <a:solidFill>
                  <a:schemeClr val="accent1"/>
                </a:solidFill>
                <a:highlight>
                  <a:srgbClr val="00FFFF"/>
                </a:highlight>
              </a:rPr>
              <a:t>3-</a:t>
            </a:r>
            <a:r>
              <a:rPr lang="en-US" sz="2400" dirty="0">
                <a:solidFill>
                  <a:schemeClr val="accent1"/>
                </a:solidFill>
                <a:highlight>
                  <a:srgbClr val="00FFFF"/>
                </a:highlight>
              </a:rPr>
              <a:t> </a:t>
            </a:r>
            <a:r>
              <a:rPr lang="en-US" sz="2400" dirty="0">
                <a:solidFill>
                  <a:schemeClr val="accent1"/>
                </a:solidFill>
              </a:rPr>
              <a:t>(</a:t>
            </a:r>
            <a:r>
              <a:rPr lang="en-US" sz="2400" dirty="0" err="1">
                <a:solidFill>
                  <a:schemeClr val="accent1"/>
                </a:solidFill>
              </a:rPr>
              <a:t>aq</a:t>
            </a:r>
            <a:r>
              <a:rPr lang="en-US" sz="2400" dirty="0">
                <a:solidFill>
                  <a:schemeClr val="accent1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 Pb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(PO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2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(s) 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E2C8192-0DEB-348A-EB6A-A4AFFEAA7859}"/>
              </a:ext>
            </a:extLst>
          </p:cNvPr>
          <p:cNvSpPr txBox="1"/>
          <p:nvPr/>
        </p:nvSpPr>
        <p:spPr>
          <a:xfrm>
            <a:off x="1735540" y="2727500"/>
            <a:ext cx="4259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0.0040 mol LR    </a:t>
            </a: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0.0030 mol ER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DF24EA7-6764-2E1B-B02A-FC8364B98103}"/>
              </a:ext>
            </a:extLst>
          </p:cNvPr>
          <p:cNvSpPr txBox="1"/>
          <p:nvPr/>
        </p:nvSpPr>
        <p:spPr>
          <a:xfrm>
            <a:off x="1689345" y="3325455"/>
            <a:ext cx="34221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0.0040 mol  x </a:t>
            </a:r>
            <a:r>
              <a:rPr lang="en-US" sz="2400" u="sng" dirty="0">
                <a:solidFill>
                  <a:schemeClr val="accent1"/>
                </a:solidFill>
              </a:rPr>
              <a:t>2 mol PO</a:t>
            </a:r>
            <a:r>
              <a:rPr lang="en-US" sz="2400" u="sng" baseline="-25000" dirty="0">
                <a:solidFill>
                  <a:schemeClr val="accent1"/>
                </a:solidFill>
              </a:rPr>
              <a:t>4</a:t>
            </a:r>
            <a:r>
              <a:rPr lang="en-US" sz="2400" u="sng" baseline="30000" dirty="0">
                <a:solidFill>
                  <a:schemeClr val="accent1"/>
                </a:solidFill>
              </a:rPr>
              <a:t>3-</a:t>
            </a:r>
            <a:r>
              <a:rPr lang="en-US" sz="2400" u="sng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                        3 mol </a:t>
            </a:r>
            <a:r>
              <a:rPr lang="en-US" sz="2400" dirty="0">
                <a:solidFill>
                  <a:srgbClr val="FF0000"/>
                </a:solidFill>
              </a:rPr>
              <a:t>Pb</a:t>
            </a:r>
            <a:r>
              <a:rPr lang="en-US" sz="2400" baseline="30000" dirty="0">
                <a:solidFill>
                  <a:srgbClr val="FF0000"/>
                </a:solidFill>
              </a:rPr>
              <a:t>2+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en-US" sz="2400" dirty="0">
              <a:solidFill>
                <a:schemeClr val="accent1"/>
              </a:solidFill>
              <a:sym typeface="Wingdings" panose="05000000000000000000" pitchFamily="2" charset="2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65931D0-70FD-60FE-C6E9-1A4FF71E4BD7}"/>
              </a:ext>
            </a:extLst>
          </p:cNvPr>
          <p:cNvSpPr txBox="1"/>
          <p:nvPr/>
        </p:nvSpPr>
        <p:spPr>
          <a:xfrm>
            <a:off x="5093206" y="3426290"/>
            <a:ext cx="4259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= </a:t>
            </a: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0.002666 mol </a:t>
            </a:r>
            <a:r>
              <a:rPr lang="en-US" sz="2400" dirty="0">
                <a:solidFill>
                  <a:schemeClr val="accent1"/>
                </a:solidFill>
              </a:rPr>
              <a:t>PO</a:t>
            </a:r>
            <a:r>
              <a:rPr lang="en-US" sz="2400" baseline="-25000" dirty="0">
                <a:solidFill>
                  <a:schemeClr val="accent1"/>
                </a:solidFill>
              </a:rPr>
              <a:t>4</a:t>
            </a:r>
            <a:r>
              <a:rPr lang="en-US" sz="2400" baseline="30000" dirty="0">
                <a:solidFill>
                  <a:schemeClr val="accent1"/>
                </a:solidFill>
              </a:rPr>
              <a:t>3-</a:t>
            </a: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 reacted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29FDFEC-419B-B9A4-B2C0-A2034530C6C7}"/>
              </a:ext>
            </a:extLst>
          </p:cNvPr>
          <p:cNvSpPr txBox="1"/>
          <p:nvPr/>
        </p:nvSpPr>
        <p:spPr>
          <a:xfrm>
            <a:off x="1037349" y="4474262"/>
            <a:ext cx="3866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0.0030 mol - 0.002666 mol = 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8E0DE82-C4CC-745D-064F-DD683B5FB251}"/>
              </a:ext>
            </a:extLst>
          </p:cNvPr>
          <p:cNvSpPr txBox="1"/>
          <p:nvPr/>
        </p:nvSpPr>
        <p:spPr>
          <a:xfrm>
            <a:off x="4718627" y="4455332"/>
            <a:ext cx="29222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chemeClr val="accent1"/>
                </a:solidFill>
                <a:sym typeface="Wingdings" panose="05000000000000000000" pitchFamily="2" charset="2"/>
              </a:rPr>
              <a:t>0.0003333 mol </a:t>
            </a:r>
            <a:r>
              <a:rPr lang="en-US" sz="2400" u="sng" dirty="0">
                <a:solidFill>
                  <a:schemeClr val="accent1"/>
                </a:solidFill>
              </a:rPr>
              <a:t>PO</a:t>
            </a:r>
            <a:r>
              <a:rPr lang="en-US" sz="2400" u="sng" baseline="-25000" dirty="0">
                <a:solidFill>
                  <a:schemeClr val="accent1"/>
                </a:solidFill>
              </a:rPr>
              <a:t>4</a:t>
            </a:r>
            <a:r>
              <a:rPr lang="en-US" sz="2400" u="sng" baseline="30000" dirty="0">
                <a:solidFill>
                  <a:schemeClr val="accent1"/>
                </a:solidFill>
              </a:rPr>
              <a:t>3-</a:t>
            </a:r>
            <a:endParaRPr lang="en-US" sz="2400" dirty="0">
              <a:solidFill>
                <a:schemeClr val="accent1"/>
              </a:solidFill>
            </a:endParaRPr>
          </a:p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  (0.010 + 0.020 L)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34715FD-1648-7F82-6702-729009895DF9}"/>
              </a:ext>
            </a:extLst>
          </p:cNvPr>
          <p:cNvSpPr txBox="1"/>
          <p:nvPr/>
        </p:nvSpPr>
        <p:spPr>
          <a:xfrm>
            <a:off x="7640876" y="4429030"/>
            <a:ext cx="226721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= 0.011 M </a:t>
            </a:r>
            <a:r>
              <a:rPr lang="en-US" sz="2400" dirty="0">
                <a:solidFill>
                  <a:schemeClr val="accent1"/>
                </a:solidFill>
              </a:rPr>
              <a:t>PO</a:t>
            </a:r>
            <a:r>
              <a:rPr lang="en-US" sz="2400" baseline="-25000" dirty="0">
                <a:solidFill>
                  <a:schemeClr val="accent1"/>
                </a:solidFill>
              </a:rPr>
              <a:t>4</a:t>
            </a:r>
            <a:r>
              <a:rPr lang="en-US" sz="2400" baseline="30000" dirty="0">
                <a:solidFill>
                  <a:schemeClr val="accent1"/>
                </a:solidFill>
              </a:rPr>
              <a:t>3-</a:t>
            </a:r>
          </a:p>
        </p:txBody>
      </p:sp>
    </p:spTree>
    <p:extLst>
      <p:ext uri="{BB962C8B-B14F-4D97-AF65-F5344CB8AC3E}">
        <p14:creationId xmlns:p14="http://schemas.microsoft.com/office/powerpoint/2010/main" val="188859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056" y="1149536"/>
            <a:ext cx="10990994" cy="764989"/>
          </a:xfrm>
        </p:spPr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sz="2400" dirty="0">
                <a:latin typeface="Corbel" panose="020B0503020204020204" pitchFamily="34" charset="0"/>
              </a:rPr>
              <a:t>(a) What mass of solid aluminum hydroxide can be produced when 50.0 mL of 0.200 M Al(NO</a:t>
            </a:r>
            <a:r>
              <a:rPr lang="en-US" sz="2400" baseline="-25000" dirty="0">
                <a:latin typeface="Corbel" panose="020B0503020204020204" pitchFamily="34" charset="0"/>
              </a:rPr>
              <a:t>3</a:t>
            </a:r>
            <a:r>
              <a:rPr lang="en-US" sz="2400" dirty="0">
                <a:latin typeface="Corbel" panose="020B0503020204020204" pitchFamily="34" charset="0"/>
              </a:rPr>
              <a:t>)</a:t>
            </a:r>
            <a:r>
              <a:rPr lang="en-US" sz="2400" baseline="-25000" dirty="0">
                <a:latin typeface="Corbel" panose="020B0503020204020204" pitchFamily="34" charset="0"/>
              </a:rPr>
              <a:t>3</a:t>
            </a:r>
            <a:r>
              <a:rPr lang="en-US" sz="2400" dirty="0">
                <a:latin typeface="Corbel" panose="020B0503020204020204" pitchFamily="34" charset="0"/>
              </a:rPr>
              <a:t> is added to 200.0 mL of 0.100 M KOH?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27A2-0E62-4612-BFAF-FF4C6C9500A7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2695F3D-5138-2C09-A43F-B31FC9AA0653}"/>
              </a:ext>
            </a:extLst>
          </p:cNvPr>
          <p:cNvSpPr txBox="1">
            <a:spLocks/>
          </p:cNvSpPr>
          <p:nvPr/>
        </p:nvSpPr>
        <p:spPr>
          <a:xfrm>
            <a:off x="458056" y="202609"/>
            <a:ext cx="5637944" cy="445091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rmAutofit/>
          </a:bodyPr>
          <a:lstStyle>
            <a:lvl1pPr marL="0" marR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kern="1200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CA" sz="2800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Solution Stoichiometry</a:t>
            </a:r>
            <a:r>
              <a:rPr lang="en-CA" sz="2800" b="0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, </a:t>
            </a:r>
            <a:r>
              <a:rPr lang="en-CA" sz="2400" b="0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continued</a:t>
            </a:r>
            <a:endParaRPr lang="en-CA" sz="2800" dirty="0">
              <a:solidFill>
                <a:schemeClr val="accent1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BEE8EB9-0128-A146-E938-32A5832CB706}"/>
              </a:ext>
            </a:extLst>
          </p:cNvPr>
          <p:cNvSpPr txBox="1">
            <a:spLocks/>
          </p:cNvSpPr>
          <p:nvPr/>
        </p:nvSpPr>
        <p:spPr>
          <a:xfrm>
            <a:off x="391381" y="670216"/>
            <a:ext cx="1753516" cy="6355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400" b="1" dirty="0">
                <a:latin typeface="Corbel" panose="020B0503020204020204" pitchFamily="34" charset="0"/>
              </a:rPr>
              <a:t>Question: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1FC4540-A7BD-7FCB-7B51-5814B79D59F6}"/>
              </a:ext>
            </a:extLst>
          </p:cNvPr>
          <p:cNvSpPr txBox="1"/>
          <p:nvPr/>
        </p:nvSpPr>
        <p:spPr>
          <a:xfrm>
            <a:off x="2683110" y="1926411"/>
            <a:ext cx="682577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Al(NO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aq</a:t>
            </a:r>
            <a:r>
              <a:rPr lang="en-US" sz="2000" dirty="0">
                <a:solidFill>
                  <a:srgbClr val="FF0000"/>
                </a:solidFill>
              </a:rPr>
              <a:t>)  + </a:t>
            </a:r>
            <a:r>
              <a:rPr lang="en-US" sz="2400" dirty="0">
                <a:solidFill>
                  <a:srgbClr val="FF0000"/>
                </a:solidFill>
              </a:rPr>
              <a:t> 3 </a:t>
            </a:r>
            <a:r>
              <a:rPr lang="en-US" sz="2400" dirty="0">
                <a:solidFill>
                  <a:schemeClr val="accent1"/>
                </a:solidFill>
              </a:rPr>
              <a:t>KOH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aq</a:t>
            </a:r>
            <a:r>
              <a:rPr lang="en-US" sz="2000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 Al(OH)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(s)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+  3 KNO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(</a:t>
            </a:r>
            <a:r>
              <a:rPr lang="en-US" sz="2000" dirty="0" err="1">
                <a:solidFill>
                  <a:srgbClr val="FF0000"/>
                </a:solidFill>
                <a:sym typeface="Wingdings" panose="05000000000000000000" pitchFamily="2" charset="2"/>
              </a:rPr>
              <a:t>aq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78B53B2-8706-382A-94AC-8A3B50D4C15D}"/>
              </a:ext>
            </a:extLst>
          </p:cNvPr>
          <p:cNvSpPr txBox="1"/>
          <p:nvPr/>
        </p:nvSpPr>
        <p:spPr>
          <a:xfrm>
            <a:off x="2683110" y="2329490"/>
            <a:ext cx="1359667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50.0 mL</a:t>
            </a: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0.200 M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681F7E8-6221-BB12-3E59-637DE4F88C83}"/>
              </a:ext>
            </a:extLst>
          </p:cNvPr>
          <p:cNvSpPr txBox="1"/>
          <p:nvPr/>
        </p:nvSpPr>
        <p:spPr>
          <a:xfrm>
            <a:off x="4618556" y="2329490"/>
            <a:ext cx="1477444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200.0 mL</a:t>
            </a:r>
          </a:p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0.100 M</a:t>
            </a:r>
            <a:endParaRPr lang="fr-CA" sz="2400" dirty="0">
              <a:solidFill>
                <a:schemeClr val="accent1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BA79601-0DCD-B930-FFCF-D2A3F04DB8A6}"/>
              </a:ext>
            </a:extLst>
          </p:cNvPr>
          <p:cNvSpPr txBox="1"/>
          <p:nvPr/>
        </p:nvSpPr>
        <p:spPr>
          <a:xfrm>
            <a:off x="1371346" y="3064425"/>
            <a:ext cx="26665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C x v = mol</a:t>
            </a: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(0.200 M)(0.0500L) </a:t>
            </a: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= 0.0100 mol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BBC09A1-FDF1-D481-FFCB-BA8A47F42595}"/>
              </a:ext>
            </a:extLst>
          </p:cNvPr>
          <p:cNvSpPr txBox="1"/>
          <p:nvPr/>
        </p:nvSpPr>
        <p:spPr>
          <a:xfrm>
            <a:off x="4618556" y="3064425"/>
            <a:ext cx="26665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C x v = mol</a:t>
            </a:r>
          </a:p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(0.100 M)(0.2000L) </a:t>
            </a:r>
          </a:p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= 0.0200 mol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FAE1A86-F0BF-680B-721C-DF58BA4855DC}"/>
              </a:ext>
            </a:extLst>
          </p:cNvPr>
          <p:cNvSpPr txBox="1"/>
          <p:nvPr/>
        </p:nvSpPr>
        <p:spPr>
          <a:xfrm>
            <a:off x="1554449" y="4333643"/>
            <a:ext cx="43973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Al</a:t>
            </a:r>
            <a:r>
              <a:rPr lang="en-US" sz="2400" baseline="30000" dirty="0">
                <a:solidFill>
                  <a:srgbClr val="FF0000"/>
                </a:solidFill>
              </a:rPr>
              <a:t>3+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aq</a:t>
            </a:r>
            <a:r>
              <a:rPr lang="en-US" sz="2000" dirty="0">
                <a:solidFill>
                  <a:srgbClr val="FF0000"/>
                </a:solidFill>
              </a:rPr>
              <a:t>)  + </a:t>
            </a:r>
            <a:r>
              <a:rPr lang="en-US" sz="2400" dirty="0">
                <a:solidFill>
                  <a:srgbClr val="FF0000"/>
                </a:solidFill>
              </a:rPr>
              <a:t> 3 </a:t>
            </a:r>
            <a:r>
              <a:rPr lang="en-US" sz="2400" dirty="0">
                <a:solidFill>
                  <a:schemeClr val="accent1"/>
                </a:solidFill>
              </a:rPr>
              <a:t>OH</a:t>
            </a:r>
            <a:r>
              <a:rPr lang="en-US" sz="2400" baseline="30000" dirty="0">
                <a:solidFill>
                  <a:schemeClr val="accent1"/>
                </a:solidFill>
              </a:rPr>
              <a:t>-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aq</a:t>
            </a:r>
            <a:r>
              <a:rPr lang="en-US" sz="2000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 Al(OH)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(s)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8E3BFD0-6374-9865-B456-E56836E93A4C}"/>
              </a:ext>
            </a:extLst>
          </p:cNvPr>
          <p:cNvSpPr txBox="1"/>
          <p:nvPr/>
        </p:nvSpPr>
        <p:spPr>
          <a:xfrm>
            <a:off x="729718" y="4856685"/>
            <a:ext cx="43973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0.0100 mol </a:t>
            </a:r>
            <a:r>
              <a:rPr lang="en-US" sz="2400" dirty="0">
                <a:solidFill>
                  <a:srgbClr val="FF0000"/>
                </a:solidFill>
              </a:rPr>
              <a:t>Al</a:t>
            </a:r>
            <a:r>
              <a:rPr lang="en-US" sz="2400" baseline="30000" dirty="0">
                <a:solidFill>
                  <a:srgbClr val="FF0000"/>
                </a:solidFill>
              </a:rPr>
              <a:t>3+</a:t>
            </a:r>
            <a:r>
              <a:rPr lang="en-US" sz="2400" dirty="0">
                <a:solidFill>
                  <a:srgbClr val="FF0000"/>
                </a:solidFill>
              </a:rPr>
              <a:t> x </a:t>
            </a:r>
            <a:r>
              <a:rPr lang="en-US" sz="2400" u="sng" dirty="0">
                <a:solidFill>
                  <a:srgbClr val="FF0000"/>
                </a:solidFill>
              </a:rPr>
              <a:t>1 mol </a:t>
            </a:r>
            <a:r>
              <a:rPr lang="en-US" sz="2400" u="sng" dirty="0">
                <a:solidFill>
                  <a:srgbClr val="FF0000"/>
                </a:solidFill>
                <a:sym typeface="Wingdings" panose="05000000000000000000" pitchFamily="2" charset="2"/>
              </a:rPr>
              <a:t>Al(OH)</a:t>
            </a:r>
            <a:r>
              <a:rPr lang="en-US" sz="2400" u="sng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 </a:t>
            </a:r>
            <a:endParaRPr lang="en-US" sz="2400" baseline="-250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		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       1 mol </a:t>
            </a:r>
            <a:r>
              <a:rPr lang="en-US" sz="2400" dirty="0">
                <a:solidFill>
                  <a:srgbClr val="FF0000"/>
                </a:solidFill>
              </a:rPr>
              <a:t>Al</a:t>
            </a:r>
            <a:r>
              <a:rPr lang="en-US" sz="2400" baseline="30000" dirty="0">
                <a:solidFill>
                  <a:srgbClr val="FF0000"/>
                </a:solidFill>
              </a:rPr>
              <a:t>3+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054F4AB-B360-7C31-70C0-046ED1298B1F}"/>
              </a:ext>
            </a:extLst>
          </p:cNvPr>
          <p:cNvSpPr txBox="1"/>
          <p:nvPr/>
        </p:nvSpPr>
        <p:spPr>
          <a:xfrm>
            <a:off x="729718" y="5634641"/>
            <a:ext cx="43973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0.0200 mol OH</a:t>
            </a:r>
            <a:r>
              <a:rPr lang="en-US" sz="2400" baseline="30000" dirty="0">
                <a:solidFill>
                  <a:schemeClr val="accent1"/>
                </a:solidFill>
                <a:sym typeface="Wingdings" panose="05000000000000000000" pitchFamily="2" charset="2"/>
              </a:rPr>
              <a:t>-</a:t>
            </a:r>
            <a:r>
              <a:rPr lang="en-US" sz="2400" dirty="0">
                <a:solidFill>
                  <a:schemeClr val="accent1"/>
                </a:solidFill>
              </a:rPr>
              <a:t> x </a:t>
            </a:r>
            <a:r>
              <a:rPr lang="en-US" sz="2400" u="sng" dirty="0">
                <a:solidFill>
                  <a:schemeClr val="accent1"/>
                </a:solidFill>
              </a:rPr>
              <a:t>1 mol </a:t>
            </a:r>
            <a:r>
              <a:rPr lang="en-US" sz="2400" u="sng" dirty="0">
                <a:solidFill>
                  <a:schemeClr val="accent1"/>
                </a:solidFill>
                <a:sym typeface="Wingdings" panose="05000000000000000000" pitchFamily="2" charset="2"/>
              </a:rPr>
              <a:t>Al(OH)</a:t>
            </a:r>
            <a:r>
              <a:rPr lang="en-US" sz="2400" u="sng" baseline="-25000" dirty="0">
                <a:solidFill>
                  <a:schemeClr val="accent1"/>
                </a:solidFill>
                <a:sym typeface="Wingdings" panose="05000000000000000000" pitchFamily="2" charset="2"/>
              </a:rPr>
              <a:t>3 </a:t>
            </a:r>
            <a:endParaRPr lang="en-US" sz="2400" baseline="-25000" dirty="0">
              <a:solidFill>
                <a:schemeClr val="accent1"/>
              </a:solidFill>
              <a:sym typeface="Wingdings" panose="05000000000000000000" pitchFamily="2" charset="2"/>
            </a:endParaRPr>
          </a:p>
          <a:p>
            <a:r>
              <a:rPr lang="en-US" sz="2400" baseline="-25000" dirty="0">
                <a:solidFill>
                  <a:schemeClr val="accent1"/>
                </a:solidFill>
                <a:sym typeface="Wingdings" panose="05000000000000000000" pitchFamily="2" charset="2"/>
              </a:rPr>
              <a:t>		</a:t>
            </a: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        3 mol OH</a:t>
            </a:r>
            <a:r>
              <a:rPr lang="en-US" sz="2400" baseline="30000" dirty="0">
                <a:solidFill>
                  <a:schemeClr val="accent1"/>
                </a:solidFill>
              </a:rPr>
              <a:t>-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endParaRPr lang="en-US" sz="2400" dirty="0">
              <a:solidFill>
                <a:schemeClr val="accent1"/>
              </a:solidFill>
              <a:sym typeface="Wingdings" panose="05000000000000000000" pitchFamily="2" charset="2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F9DB4CD-C090-631B-3DF2-1DEB653D8478}"/>
              </a:ext>
            </a:extLst>
          </p:cNvPr>
          <p:cNvSpPr txBox="1"/>
          <p:nvPr/>
        </p:nvSpPr>
        <p:spPr>
          <a:xfrm>
            <a:off x="4728179" y="4931372"/>
            <a:ext cx="2841899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= 0.0100 mol Al(OH)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 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E2266C0-D297-30C8-43EC-46507E5A0342}"/>
              </a:ext>
            </a:extLst>
          </p:cNvPr>
          <p:cNvSpPr txBox="1"/>
          <p:nvPr/>
        </p:nvSpPr>
        <p:spPr>
          <a:xfrm>
            <a:off x="4728179" y="5671650"/>
            <a:ext cx="3122369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= 0.00667 mol Al(OH)</a:t>
            </a:r>
            <a:r>
              <a:rPr lang="en-US" sz="2400" baseline="-25000" dirty="0">
                <a:solidFill>
                  <a:schemeClr val="accent1"/>
                </a:solidFill>
                <a:sym typeface="Wingdings" panose="05000000000000000000" pitchFamily="2" charset="2"/>
              </a:rPr>
              <a:t>3 </a:t>
            </a:r>
            <a:endParaRPr lang="fr-CA" sz="2400" dirty="0">
              <a:solidFill>
                <a:schemeClr val="accent1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A4D8953-D296-B83E-08DD-3DA12153F7B4}"/>
              </a:ext>
            </a:extLst>
          </p:cNvPr>
          <p:cNvSpPr txBox="1"/>
          <p:nvPr/>
        </p:nvSpPr>
        <p:spPr>
          <a:xfrm>
            <a:off x="185269" y="5619826"/>
            <a:ext cx="734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LR</a:t>
            </a:r>
            <a:endParaRPr lang="fr-CA" sz="2800" b="1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FD35313-1562-E02F-BDE5-B8DA14840D88}"/>
              </a:ext>
            </a:extLst>
          </p:cNvPr>
          <p:cNvSpPr txBox="1"/>
          <p:nvPr/>
        </p:nvSpPr>
        <p:spPr>
          <a:xfrm>
            <a:off x="7570078" y="5647732"/>
            <a:ext cx="25049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x </a:t>
            </a:r>
            <a:r>
              <a:rPr lang="en-US" sz="2400" u="sng" dirty="0">
                <a:solidFill>
                  <a:srgbClr val="FF0000"/>
                </a:solidFill>
                <a:sym typeface="Wingdings" panose="05000000000000000000" pitchFamily="2" charset="2"/>
              </a:rPr>
              <a:t>78.003 g Al(OH)</a:t>
            </a:r>
            <a:r>
              <a:rPr lang="en-US" sz="2400" u="sng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          1 mol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DDA00A3-57F2-D53A-A573-F0FC9126606F}"/>
              </a:ext>
            </a:extLst>
          </p:cNvPr>
          <p:cNvSpPr txBox="1"/>
          <p:nvPr/>
        </p:nvSpPr>
        <p:spPr>
          <a:xfrm>
            <a:off x="9982200" y="5681381"/>
            <a:ext cx="155257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= 0.520 g      </a:t>
            </a: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   Al(OH)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4BECFCCA-5408-1188-272D-E375427705C5}"/>
              </a:ext>
            </a:extLst>
          </p:cNvPr>
          <p:cNvSpPr/>
          <p:nvPr/>
        </p:nvSpPr>
        <p:spPr>
          <a:xfrm>
            <a:off x="11194802" y="6522958"/>
            <a:ext cx="940904" cy="274320"/>
          </a:xfrm>
          <a:prstGeom prst="rightArrow">
            <a:avLst/>
          </a:prstGeom>
          <a:solidFill>
            <a:schemeClr val="tx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646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27A2-0E62-4612-BFAF-FF4C6C9500A7}" type="slidenum">
              <a:rPr lang="en-US" smtClean="0"/>
              <a:t>7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2695F3D-5138-2C09-A43F-B31FC9AA0653}"/>
              </a:ext>
            </a:extLst>
          </p:cNvPr>
          <p:cNvSpPr txBox="1">
            <a:spLocks/>
          </p:cNvSpPr>
          <p:nvPr/>
        </p:nvSpPr>
        <p:spPr>
          <a:xfrm>
            <a:off x="458056" y="202609"/>
            <a:ext cx="5637944" cy="63559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rmAutofit/>
          </a:bodyPr>
          <a:lstStyle>
            <a:lvl1pPr marL="0" marR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kern="1200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CA" sz="2800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Solution Stoichiometry</a:t>
            </a:r>
            <a:r>
              <a:rPr lang="en-CA" sz="2800" b="0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, </a:t>
            </a:r>
            <a:r>
              <a:rPr lang="en-CA" sz="2400" b="0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continued</a:t>
            </a:r>
            <a:endParaRPr lang="en-CA" sz="2800" dirty="0">
              <a:solidFill>
                <a:schemeClr val="accent1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BEE8EB9-0128-A146-E938-32A5832CB706}"/>
              </a:ext>
            </a:extLst>
          </p:cNvPr>
          <p:cNvSpPr txBox="1">
            <a:spLocks/>
          </p:cNvSpPr>
          <p:nvPr/>
        </p:nvSpPr>
        <p:spPr>
          <a:xfrm>
            <a:off x="458056" y="865865"/>
            <a:ext cx="1753516" cy="6355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400" b="1" dirty="0">
                <a:latin typeface="Corbel" panose="020B0503020204020204" pitchFamily="34" charset="0"/>
              </a:rPr>
              <a:t>Question: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D9B1080-4136-521B-A6CB-3C2425278985}"/>
              </a:ext>
            </a:extLst>
          </p:cNvPr>
          <p:cNvSpPr txBox="1">
            <a:spLocks/>
          </p:cNvSpPr>
          <p:nvPr/>
        </p:nvSpPr>
        <p:spPr>
          <a:xfrm>
            <a:off x="458056" y="1274405"/>
            <a:ext cx="11430000" cy="782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sz="2400" dirty="0">
                <a:latin typeface="Corbel" panose="020B0503020204020204" pitchFamily="34" charset="0"/>
              </a:rPr>
              <a:t>(b) What is the concentration of aluminum ions left over in solution after the reaction is completed?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Corbel" panose="020B0503020204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14D1B41-6A78-58AB-FB7C-56F05841A68F}"/>
              </a:ext>
            </a:extLst>
          </p:cNvPr>
          <p:cNvSpPr txBox="1"/>
          <p:nvPr/>
        </p:nvSpPr>
        <p:spPr>
          <a:xfrm>
            <a:off x="2683110" y="1707336"/>
            <a:ext cx="682577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Al(NO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aq</a:t>
            </a:r>
            <a:r>
              <a:rPr lang="en-US" sz="2000" dirty="0">
                <a:solidFill>
                  <a:srgbClr val="FF0000"/>
                </a:solidFill>
              </a:rPr>
              <a:t>)  + </a:t>
            </a:r>
            <a:r>
              <a:rPr lang="en-US" sz="2400" dirty="0">
                <a:solidFill>
                  <a:srgbClr val="FF0000"/>
                </a:solidFill>
              </a:rPr>
              <a:t> 3 </a:t>
            </a:r>
            <a:r>
              <a:rPr lang="en-US" sz="2400" dirty="0">
                <a:solidFill>
                  <a:schemeClr val="accent1"/>
                </a:solidFill>
              </a:rPr>
              <a:t>KOH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aq</a:t>
            </a:r>
            <a:r>
              <a:rPr lang="en-US" sz="2000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 Al(OH)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(s)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+  3 KNO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(</a:t>
            </a:r>
            <a:r>
              <a:rPr lang="en-US" sz="2000" dirty="0" err="1">
                <a:solidFill>
                  <a:srgbClr val="FF0000"/>
                </a:solidFill>
                <a:sym typeface="Wingdings" panose="05000000000000000000" pitchFamily="2" charset="2"/>
              </a:rPr>
              <a:t>aq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88CCADB-B5B1-B732-4D2E-C78B3F2E2EE9}"/>
              </a:ext>
            </a:extLst>
          </p:cNvPr>
          <p:cNvSpPr txBox="1"/>
          <p:nvPr/>
        </p:nvSpPr>
        <p:spPr>
          <a:xfrm>
            <a:off x="3039076" y="2160286"/>
            <a:ext cx="734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ER</a:t>
            </a:r>
            <a:endParaRPr lang="fr-CA" sz="2800" b="1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447DBE0-5FC3-0E3F-A373-1F687940CBC2}"/>
              </a:ext>
            </a:extLst>
          </p:cNvPr>
          <p:cNvSpPr txBox="1"/>
          <p:nvPr/>
        </p:nvSpPr>
        <p:spPr>
          <a:xfrm>
            <a:off x="1072618" y="3043132"/>
            <a:ext cx="43973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0.0200 mol OH</a:t>
            </a:r>
            <a:r>
              <a:rPr lang="en-US" sz="2400" baseline="30000" dirty="0">
                <a:solidFill>
                  <a:schemeClr val="accent1"/>
                </a:solidFill>
                <a:sym typeface="Wingdings" panose="05000000000000000000" pitchFamily="2" charset="2"/>
              </a:rPr>
              <a:t>-</a:t>
            </a:r>
            <a:r>
              <a:rPr lang="en-US" sz="2400" dirty="0">
                <a:solidFill>
                  <a:schemeClr val="accent1"/>
                </a:solidFill>
              </a:rPr>
              <a:t> x </a:t>
            </a:r>
            <a:r>
              <a:rPr lang="en-US" sz="2400" u="sng" dirty="0">
                <a:solidFill>
                  <a:srgbClr val="FF0000"/>
                </a:solidFill>
              </a:rPr>
              <a:t>1 mol </a:t>
            </a:r>
            <a:r>
              <a:rPr lang="en-US" sz="2400" u="sng" dirty="0">
                <a:solidFill>
                  <a:srgbClr val="FF0000"/>
                </a:solidFill>
                <a:sym typeface="Wingdings" panose="05000000000000000000" pitchFamily="2" charset="2"/>
              </a:rPr>
              <a:t>Al(</a:t>
            </a:r>
            <a:r>
              <a:rPr lang="en-US" sz="2400" u="sng" dirty="0">
                <a:solidFill>
                  <a:srgbClr val="FF0000"/>
                </a:solidFill>
              </a:rPr>
              <a:t>NO</a:t>
            </a:r>
            <a:r>
              <a:rPr lang="en-US" sz="2400" u="sng" baseline="-25000" dirty="0">
                <a:solidFill>
                  <a:srgbClr val="FF0000"/>
                </a:solidFill>
              </a:rPr>
              <a:t>3</a:t>
            </a:r>
            <a:r>
              <a:rPr lang="en-US" sz="2400" u="sng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u="sng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 </a:t>
            </a:r>
          </a:p>
          <a:p>
            <a:r>
              <a:rPr lang="en-US" sz="2400" baseline="-25000" dirty="0">
                <a:solidFill>
                  <a:schemeClr val="accent1"/>
                </a:solidFill>
                <a:sym typeface="Wingdings" panose="05000000000000000000" pitchFamily="2" charset="2"/>
              </a:rPr>
              <a:t>		</a:t>
            </a: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        3 mol OH</a:t>
            </a:r>
            <a:r>
              <a:rPr lang="en-US" sz="2400" baseline="30000" dirty="0">
                <a:solidFill>
                  <a:schemeClr val="accent1"/>
                </a:solidFill>
              </a:rPr>
              <a:t>-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endParaRPr lang="en-US" sz="2400" dirty="0">
              <a:solidFill>
                <a:schemeClr val="accent1"/>
              </a:solidFill>
              <a:sym typeface="Wingdings" panose="05000000000000000000" pitchFamily="2" charset="2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F437C37-34C1-40C8-8910-AB495913E68A}"/>
              </a:ext>
            </a:extLst>
          </p:cNvPr>
          <p:cNvSpPr txBox="1"/>
          <p:nvPr/>
        </p:nvSpPr>
        <p:spPr>
          <a:xfrm>
            <a:off x="5225934" y="3089872"/>
            <a:ext cx="3122369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= 0.00667 mol Al(</a:t>
            </a:r>
            <a:r>
              <a:rPr lang="en-US" sz="2400" dirty="0">
                <a:solidFill>
                  <a:srgbClr val="FF0000"/>
                </a:solidFill>
              </a:rPr>
              <a:t>NO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  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0160305-76DD-D795-7769-6B6C7CA6EAAC}"/>
              </a:ext>
            </a:extLst>
          </p:cNvPr>
          <p:cNvSpPr txBox="1"/>
          <p:nvPr/>
        </p:nvSpPr>
        <p:spPr>
          <a:xfrm>
            <a:off x="4867876" y="2104141"/>
            <a:ext cx="734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LR</a:t>
            </a:r>
            <a:endParaRPr lang="fr-CA" sz="2800" b="1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1AE9634-8773-6EE5-D770-32B2922D6E3F}"/>
              </a:ext>
            </a:extLst>
          </p:cNvPr>
          <p:cNvSpPr txBox="1"/>
          <p:nvPr/>
        </p:nvSpPr>
        <p:spPr>
          <a:xfrm>
            <a:off x="1163097" y="4301885"/>
            <a:ext cx="37047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0.0100 mol - 0.00667 mol =</a:t>
            </a:r>
            <a:endParaRPr lang="fr-CA" sz="2400" dirty="0">
              <a:solidFill>
                <a:srgbClr val="FF000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8243725-3238-0749-344F-1EB5B7C1CF63}"/>
              </a:ext>
            </a:extLst>
          </p:cNvPr>
          <p:cNvSpPr txBox="1"/>
          <p:nvPr/>
        </p:nvSpPr>
        <p:spPr>
          <a:xfrm>
            <a:off x="1477891" y="3963972"/>
            <a:ext cx="3122369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Have          Used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3F8FB2D3-4469-DCD6-F54C-612ED01FCFD1}"/>
              </a:ext>
            </a:extLst>
          </p:cNvPr>
          <p:cNvSpPr txBox="1"/>
          <p:nvPr/>
        </p:nvSpPr>
        <p:spPr>
          <a:xfrm>
            <a:off x="4743450" y="4286595"/>
            <a:ext cx="4286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0.00333 mol Al(</a:t>
            </a:r>
            <a:r>
              <a:rPr lang="en-US" sz="2400" dirty="0">
                <a:solidFill>
                  <a:srgbClr val="FF0000"/>
                </a:solidFill>
              </a:rPr>
              <a:t>NO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left over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fr-CA" sz="2400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B17E1D1-18AF-D5BC-2624-91F167A9694E}"/>
              </a:ext>
            </a:extLst>
          </p:cNvPr>
          <p:cNvSpPr txBox="1"/>
          <p:nvPr/>
        </p:nvSpPr>
        <p:spPr>
          <a:xfrm>
            <a:off x="4867876" y="4859860"/>
            <a:ext cx="31800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sym typeface="Wingdings" panose="05000000000000000000" pitchFamily="2" charset="2"/>
              </a:rPr>
              <a:t>0.00333 mol Al(</a:t>
            </a:r>
            <a:r>
              <a:rPr lang="en-US" sz="2400" u="sng" dirty="0">
                <a:solidFill>
                  <a:srgbClr val="FF0000"/>
                </a:solidFill>
              </a:rPr>
              <a:t>NO</a:t>
            </a:r>
            <a:r>
              <a:rPr lang="en-US" sz="2400" u="sng" baseline="-25000" dirty="0">
                <a:solidFill>
                  <a:srgbClr val="FF0000"/>
                </a:solidFill>
              </a:rPr>
              <a:t>3</a:t>
            </a:r>
            <a:r>
              <a:rPr lang="en-US" sz="2400" u="sng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u="sng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</a:p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   (0.050 L + 0.200L)</a:t>
            </a:r>
            <a:endParaRPr lang="fr-CA" sz="2400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964139CD-721D-D5F4-E7CF-75FDF0FE271C}"/>
              </a:ext>
            </a:extLst>
          </p:cNvPr>
          <p:cNvSpPr txBox="1"/>
          <p:nvPr/>
        </p:nvSpPr>
        <p:spPr>
          <a:xfrm>
            <a:off x="7792051" y="4919831"/>
            <a:ext cx="294262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= 0.0133 M  Al(</a:t>
            </a:r>
            <a:r>
              <a:rPr lang="en-US" sz="2400" dirty="0">
                <a:solidFill>
                  <a:srgbClr val="FF0000"/>
                </a:solidFill>
              </a:rPr>
              <a:t>NO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r>
              <a:rPr lang="en-US" sz="2400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73884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1" grpId="0"/>
      <p:bldP spid="22" grpId="0"/>
      <p:bldP spid="24" grpId="0"/>
      <p:bldP spid="25" grpId="0"/>
      <p:bldP spid="2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919</Words>
  <Application>Microsoft Office PowerPoint</Application>
  <PresentationFormat>Grand écran</PresentationFormat>
  <Paragraphs>131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Corbel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Silkauskas Kim</dc:creator>
  <cp:lastModifiedBy>Silkauskas Kim</cp:lastModifiedBy>
  <cp:revision>2</cp:revision>
  <dcterms:created xsi:type="dcterms:W3CDTF">2023-10-03T17:16:04Z</dcterms:created>
  <dcterms:modified xsi:type="dcterms:W3CDTF">2023-10-20T15:24:19Z</dcterms:modified>
</cp:coreProperties>
</file>