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08" r:id="rId2"/>
  </p:sldMasterIdLst>
  <p:notesMasterIdLst>
    <p:notesMasterId r:id="rId20"/>
  </p:notesMasterIdLst>
  <p:handoutMasterIdLst>
    <p:handoutMasterId r:id="rId21"/>
  </p:handoutMasterIdLst>
  <p:sldIdLst>
    <p:sldId id="477" r:id="rId3"/>
    <p:sldId id="777" r:id="rId4"/>
    <p:sldId id="257" r:id="rId5"/>
    <p:sldId id="716" r:id="rId6"/>
    <p:sldId id="778" r:id="rId7"/>
    <p:sldId id="763" r:id="rId8"/>
    <p:sldId id="764" r:id="rId9"/>
    <p:sldId id="722" r:id="rId10"/>
    <p:sldId id="774" r:id="rId11"/>
    <p:sldId id="779" r:id="rId12"/>
    <p:sldId id="766" r:id="rId13"/>
    <p:sldId id="767" r:id="rId14"/>
    <p:sldId id="768" r:id="rId15"/>
    <p:sldId id="780" r:id="rId16"/>
    <p:sldId id="783" r:id="rId17"/>
    <p:sldId id="784" r:id="rId18"/>
    <p:sldId id="770" r:id="rId1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Silkauskas Kim" initials="SK" lastIdx="1" clrIdx="6">
    <p:extLst>
      <p:ext uri="{19B8F6BF-5375-455C-9EA6-DF929625EA0E}">
        <p15:presenceInfo xmlns:p15="http://schemas.microsoft.com/office/powerpoint/2012/main" userId="S::kim.silkauskas@sainteanne.ca::ccb8c93e-d856-40e3-8c9b-7289baf450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7FB"/>
    <a:srgbClr val="BAF0FF"/>
    <a:srgbClr val="00B0F0"/>
    <a:srgbClr val="FFFFFF"/>
    <a:srgbClr val="007FA3"/>
    <a:srgbClr val="A3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66AF0-672F-457A-B53B-394A401418F6}" v="5" dt="2023-10-31T03:10:06.839"/>
    <p1510:client id="{5DB802EC-1BD8-41A8-80E1-D8FF230255C6}" v="1" dt="2023-10-31T12:13:39.313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1" autoAdjust="0"/>
    <p:restoredTop sz="72605" autoAdjust="0"/>
  </p:normalViewPr>
  <p:slideViewPr>
    <p:cSldViewPr snapToGrid="0" snapToObjects="1">
      <p:cViewPr varScale="1">
        <p:scale>
          <a:sx n="48" d="100"/>
          <a:sy n="48" d="100"/>
        </p:scale>
        <p:origin x="880" y="40"/>
      </p:cViewPr>
      <p:guideLst>
        <p:guide orient="horz" pos="3960"/>
        <p:guide pos="393"/>
        <p:guide orient="horz" pos="2840"/>
      </p:guideLst>
    </p:cSldViewPr>
  </p:slideViewPr>
  <p:outlineViewPr>
    <p:cViewPr>
      <p:scale>
        <a:sx n="33" d="100"/>
        <a:sy n="33" d="100"/>
      </p:scale>
      <p:origin x="0" y="-4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kauskas Kim" userId="ccb8c93e-d856-40e3-8c9b-7289baf450cc" providerId="ADAL" clId="{5DB802EC-1BD8-41A8-80E1-D8FF230255C6}"/>
    <pc:docChg chg="addSld delSld modSld">
      <pc:chgData name="Silkauskas Kim" userId="ccb8c93e-d856-40e3-8c9b-7289baf450cc" providerId="ADAL" clId="{5DB802EC-1BD8-41A8-80E1-D8FF230255C6}" dt="2023-10-31T12:13:41.622" v="1" actId="47"/>
      <pc:docMkLst>
        <pc:docMk/>
      </pc:docMkLst>
      <pc:sldChg chg="del">
        <pc:chgData name="Silkauskas Kim" userId="ccb8c93e-d856-40e3-8c9b-7289baf450cc" providerId="ADAL" clId="{5DB802EC-1BD8-41A8-80E1-D8FF230255C6}" dt="2023-10-31T12:13:41.622" v="1" actId="47"/>
        <pc:sldMkLst>
          <pc:docMk/>
          <pc:sldMk cId="1840492655" sldId="782"/>
        </pc:sldMkLst>
      </pc:sldChg>
      <pc:sldChg chg="add">
        <pc:chgData name="Silkauskas Kim" userId="ccb8c93e-d856-40e3-8c9b-7289baf450cc" providerId="ADAL" clId="{5DB802EC-1BD8-41A8-80E1-D8FF230255C6}" dt="2023-10-31T12:13:39.313" v="0"/>
        <pc:sldMkLst>
          <pc:docMk/>
          <pc:sldMk cId="3738657263" sldId="783"/>
        </pc:sldMkLst>
      </pc:sldChg>
      <pc:sldChg chg="add">
        <pc:chgData name="Silkauskas Kim" userId="ccb8c93e-d856-40e3-8c9b-7289baf450cc" providerId="ADAL" clId="{5DB802EC-1BD8-41A8-80E1-D8FF230255C6}" dt="2023-10-31T12:13:39.313" v="0"/>
        <pc:sldMkLst>
          <pc:docMk/>
          <pc:sldMk cId="1120271998" sldId="7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2885CB01-6679-D646-ACB3-8B04B786C15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2AC0F4D-8A6F-1C4A-B6BF-1558431E4F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6609" tIns="96609" rIns="96609" bIns="96609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3123" marR="0" lvl="1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6246" marR="0" lvl="2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9370" marR="0" lvl="3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2493" marR="0" lvl="4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15616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98739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8186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64986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6609" tIns="96609" rIns="96609" bIns="96609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3123" marR="0" lvl="1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6246" marR="0" lvl="2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9370" marR="0" lvl="3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2493" marR="0" lvl="4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15616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98739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8186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64986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6609" tIns="96609" rIns="96609" bIns="9660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6609" tIns="96609" rIns="96609" bIns="96609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3123" marR="0" lvl="1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6246" marR="0" lvl="2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9370" marR="0" lvl="3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2493" marR="0" lvl="4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15616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98739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8186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64986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6609" tIns="48291" rIns="96609" bIns="4829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</a:rPr>
              <a:pPr algn="r">
                <a:buSzPct val="25000"/>
              </a:pPr>
              <a:t>‹N°›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719138"/>
            <a:ext cx="6410325" cy="3605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958810" y="4564211"/>
            <a:ext cx="5273451" cy="432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0" tIns="47972" rIns="95970" bIns="47972" anchor="t" anchorCtr="0">
            <a:noAutofit/>
          </a:bodyPr>
          <a:lstStyle/>
          <a:p>
            <a:pPr marL="179985" indent="-100863"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4074941" y="9128420"/>
            <a:ext cx="3116130" cy="48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0" tIns="47972" rIns="95970" bIns="47972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inversely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10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7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Long, low</a:t>
            </a:r>
          </a:p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Short, high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11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3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12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9" marR="0" lvl="0" indent="-18669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l-GR" sz="1200" i="1" dirty="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el-GR" sz="12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  <a:r>
              <a:rPr lang="el-GR" sz="1200" dirty="0">
                <a:solidFill>
                  <a:srgbClr val="FF0000"/>
                </a:solidFill>
                <a:sym typeface="Arial"/>
              </a:rPr>
              <a:t>= </a:t>
            </a:r>
            <a:r>
              <a:rPr lang="en-US" sz="1200" dirty="0">
                <a:solidFill>
                  <a:srgbClr val="FF0000"/>
                </a:solidFill>
                <a:sym typeface="Arial"/>
              </a:rPr>
              <a:t>c / </a:t>
            </a:r>
            <a:r>
              <a:rPr lang="el-GR" sz="1200" i="1" dirty="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 lang="el-GR" sz="1200" dirty="0">
              <a:solidFill>
                <a:srgbClr val="FF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186699" marR="0" lvl="0" indent="-18669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sym typeface="Arial"/>
              </a:rPr>
              <a:t>3.00 </a:t>
            </a:r>
            <a:r>
              <a:rPr lang="en-US" sz="12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×</a:t>
            </a:r>
            <a:r>
              <a:rPr lang="en-US" sz="1200" dirty="0">
                <a:solidFill>
                  <a:srgbClr val="FF0000"/>
                </a:solidFill>
                <a:sym typeface="Arial"/>
              </a:rPr>
              <a:t> 10</a:t>
            </a:r>
            <a:r>
              <a:rPr lang="en-US" sz="1200" baseline="30000" dirty="0">
                <a:solidFill>
                  <a:srgbClr val="FF0000"/>
                </a:solidFill>
                <a:sym typeface="Arial"/>
              </a:rPr>
              <a:t>8</a:t>
            </a:r>
            <a:r>
              <a:rPr lang="en-US" sz="1200" dirty="0">
                <a:solidFill>
                  <a:srgbClr val="FF0000"/>
                </a:solidFill>
                <a:sym typeface="Arial"/>
              </a:rPr>
              <a:t> m/s / 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6.88 × 10</a:t>
            </a:r>
            <a:r>
              <a:rPr lang="en-US" sz="1200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1/s</a:t>
            </a:r>
          </a:p>
          <a:p>
            <a:pPr marL="186699" marR="0" lvl="0" indent="-18669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+mn-lt"/>
                <a:ea typeface="Noto Sans Symbols"/>
                <a:cs typeface="Noto Sans Symbols"/>
                <a:sym typeface="Noto Sans Symbols"/>
              </a:rPr>
              <a:t>= 436 nm</a:t>
            </a:r>
          </a:p>
          <a:p>
            <a:pPr marL="186699" marR="0" lvl="0" indent="-18669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endParaRPr lang="en-US" sz="1200" dirty="0">
              <a:solidFill>
                <a:srgbClr val="FF0000"/>
              </a:solidFill>
              <a:sym typeface="Arial"/>
            </a:endParaRPr>
          </a:p>
          <a:p>
            <a:pPr marL="186699" indent="-186699">
              <a:buClr>
                <a:schemeClr val="dk1"/>
              </a:buClr>
              <a:buSzPts val="1200"/>
              <a:buFont typeface="Arial"/>
              <a:buChar char="•"/>
            </a:pPr>
            <a:endParaRPr lang="en-US" b="1" dirty="0"/>
          </a:p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13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09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sym typeface="Arial"/>
              </a:rPr>
              <a:t>3.00 </a:t>
            </a:r>
            <a:r>
              <a:rPr lang="en-US" sz="12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×</a:t>
            </a:r>
            <a:r>
              <a:rPr lang="en-US" sz="1200" dirty="0">
                <a:solidFill>
                  <a:srgbClr val="FF0000"/>
                </a:solidFill>
                <a:sym typeface="Arial"/>
              </a:rPr>
              <a:t> 10</a:t>
            </a:r>
            <a:r>
              <a:rPr lang="en-US" sz="1200" baseline="30000" dirty="0">
                <a:solidFill>
                  <a:srgbClr val="FF0000"/>
                </a:solidFill>
                <a:sym typeface="Arial"/>
              </a:rPr>
              <a:t>8</a:t>
            </a:r>
            <a:r>
              <a:rPr lang="en-US" sz="1200" dirty="0">
                <a:solidFill>
                  <a:srgbClr val="FF0000"/>
                </a:solidFill>
                <a:sym typeface="Arial"/>
              </a:rPr>
              <a:t> m/s / </a:t>
            </a:r>
            <a:r>
              <a:rPr lang="en-US" sz="1200" dirty="0">
                <a:solidFill>
                  <a:srgbClr val="FF0000"/>
                </a:solidFill>
              </a:rPr>
              <a:t>6.50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× 10</a:t>
            </a:r>
            <a:r>
              <a:rPr lang="en-US" sz="1200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nm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CA" sz="12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4.61 x 10</a:t>
            </a:r>
            <a:r>
              <a:rPr lang="en-CA" sz="1200" b="0" i="0" u="none" strike="noStrike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</a:t>
            </a:r>
            <a:r>
              <a:rPr lang="en-CA" sz="1200" b="0" i="0" u="none" strike="noStrike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-1</a:t>
            </a:r>
            <a:endParaRPr lang="en-CA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 </a:t>
            </a:r>
            <a:r>
              <a:rPr lang="en-CA" sz="1200" b="0" i="0" u="none" strike="noStrike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4.61 x 10</a:t>
            </a:r>
            <a:r>
              <a:rPr lang="en-CA" sz="1200" b="0" i="0" u="none" strike="noStrike" kern="1200" baseline="300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14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Hz</a:t>
            </a:r>
            <a:endParaRPr lang="en-CA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14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3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Interference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is the phenomenon that arises when two or more waves meet at the same place and their amplitudes add in a way that they are either constructive or destructive depending on their relative phases.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15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4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17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7063" y="646113"/>
            <a:ext cx="5749925" cy="3233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933859" y="4096129"/>
            <a:ext cx="5136221" cy="388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11430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968898" y="8192259"/>
            <a:ext cx="3035040" cy="43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fld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1765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566-EEB5-46D2-8F4B-DE1571AE118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0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83123">
              <a:buFont typeface="Arial" panose="020B0604020202020204" pitchFamily="34" charset="0"/>
              <a:buChar char="•"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4</a:t>
            </a:fld>
            <a:endParaRPr lang="en-US" sz="13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2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3899" lvl="1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5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7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83123">
              <a:buFont typeface="Arial" panose="020B0604020202020204" pitchFamily="34" charset="0"/>
              <a:buChar char="•"/>
              <a:defRPr/>
            </a:pPr>
            <a:r>
              <a:rPr lang="en-US" u="none" dirty="0"/>
              <a:t>Particles and waves</a:t>
            </a:r>
          </a:p>
          <a:p>
            <a:pPr marL="171450" indent="-171450" defTabSz="483123">
              <a:buFont typeface="Arial" panose="020B0604020202020204" pitchFamily="34" charset="0"/>
              <a:buChar char="•"/>
              <a:defRPr/>
            </a:pPr>
            <a:r>
              <a:rPr lang="en-US" u="none" dirty="0"/>
              <a:t>Electromagnetic energy</a:t>
            </a:r>
          </a:p>
          <a:p>
            <a:pPr marL="171450" indent="-171450" defTabSz="483123">
              <a:buFont typeface="Arial" panose="020B0604020202020204" pitchFamily="34" charset="0"/>
              <a:buChar char="•"/>
              <a:defRPr/>
            </a:pPr>
            <a:r>
              <a:rPr lang="en-US" u="none" dirty="0"/>
              <a:t>Radio waves, infrared radiation …. Gamma rays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6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7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7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8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0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Distance</a:t>
            </a:r>
          </a:p>
          <a:p>
            <a:pPr marL="186699" indent="-186699">
              <a:spcBef>
                <a:spcPts val="38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number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pPr algn="r">
                <a:buSzPct val="25000"/>
              </a:pPr>
              <a:t>9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1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215371"/>
            <a:ext cx="109728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0" y="816429"/>
            <a:ext cx="109728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705600" y="1600200"/>
            <a:ext cx="48768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705600" y="3200401"/>
            <a:ext cx="4876800" cy="602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125293" y="6165337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633039" y="1500548"/>
            <a:ext cx="109728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05601" y="4640264"/>
            <a:ext cx="4900084" cy="1050925"/>
          </a:xfrm>
        </p:spPr>
        <p:txBody>
          <a:bodyPr/>
          <a:lstStyle>
            <a:lvl1pPr marL="10160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867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275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708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244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203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638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1"/>
          </p:nvPr>
        </p:nvSpPr>
        <p:spPr>
          <a:xfrm>
            <a:off x="486833" y="1141413"/>
            <a:ext cx="10972800" cy="228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21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7"/>
            <a:ext cx="10972800" cy="443427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471"/>
            <a:ext cx="10972800" cy="4525963"/>
          </a:xfrm>
        </p:spPr>
        <p:txBody>
          <a:bodyPr lIns="0" tIns="0" rIns="0"/>
          <a:lstStyle>
            <a:lvl1pPr marL="255600" indent="-255600"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741600" indent="-284400">
              <a:buClr>
                <a:srgbClr val="007FA3"/>
              </a:buClr>
              <a:defRPr sz="2400">
                <a:latin typeface="+mn-lt"/>
              </a:defRPr>
            </a:lvl2pPr>
            <a:lvl3pPr indent="-230400">
              <a:buClr>
                <a:srgbClr val="007FA3"/>
              </a:buClr>
              <a:defRPr sz="2400">
                <a:latin typeface="+mn-lt"/>
              </a:defRPr>
            </a:lvl3pPr>
            <a:lvl4pPr indent="-230400">
              <a:buClr>
                <a:srgbClr val="007FA3"/>
              </a:buClr>
              <a:defRPr sz="2400">
                <a:latin typeface="+mn-lt"/>
              </a:defRPr>
            </a:lvl4pPr>
            <a:lvl5pPr indent="-230400">
              <a:buClr>
                <a:srgbClr val="007FA3"/>
              </a:buClr>
              <a:defRPr sz="2400">
                <a:latin typeface="+mn-lt"/>
              </a:defRPr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7"/>
            <a:ext cx="10972800" cy="1836354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632201"/>
            <a:ext cx="10972800" cy="179387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656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68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8"/>
            <a:ext cx="10972800" cy="126378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063790"/>
            <a:ext cx="10972800" cy="118347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09600" y="4490939"/>
            <a:ext cx="10972800" cy="126057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614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ur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8"/>
            <a:ext cx="10972800" cy="89505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2760292"/>
            <a:ext cx="10972800" cy="107677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09600" y="4016773"/>
            <a:ext cx="10972800" cy="1016701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601" y="5155501"/>
            <a:ext cx="10977033" cy="91192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294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8"/>
            <a:ext cx="10972800" cy="70830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2451378"/>
            <a:ext cx="10972800" cy="735437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09600" y="3486685"/>
            <a:ext cx="10972800" cy="71683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601" y="4503386"/>
            <a:ext cx="10977033" cy="716828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09600" y="5494339"/>
            <a:ext cx="10972800" cy="55562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060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ix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8"/>
            <a:ext cx="10972800" cy="59517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2273744"/>
            <a:ext cx="10972800" cy="55491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09600" y="2950896"/>
            <a:ext cx="10972800" cy="535791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601" y="3639492"/>
            <a:ext cx="10977033" cy="677152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09600" y="4469451"/>
            <a:ext cx="10972800" cy="598206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609601" y="5221288"/>
            <a:ext cx="10977033" cy="641350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4271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even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8"/>
            <a:ext cx="10972800" cy="407853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2116988"/>
            <a:ext cx="10972800" cy="41256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09600" y="2734850"/>
            <a:ext cx="10972800" cy="433357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601" y="3365733"/>
            <a:ext cx="10977033" cy="465069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09600" y="3938595"/>
            <a:ext cx="10972800" cy="443837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609601" y="4569758"/>
            <a:ext cx="10977033" cy="464206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09600" y="5221289"/>
            <a:ext cx="10972800" cy="551633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7977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Eight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6328"/>
            <a:ext cx="10972800" cy="407853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2116988"/>
            <a:ext cx="10972800" cy="41256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09600" y="2734850"/>
            <a:ext cx="10972800" cy="433357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601" y="3365732"/>
            <a:ext cx="10977033" cy="38553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09600" y="3938595"/>
            <a:ext cx="10972800" cy="378050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609601" y="4503970"/>
            <a:ext cx="10977033" cy="38422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09600" y="5069349"/>
            <a:ext cx="10972800" cy="451321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609601" y="5614988"/>
            <a:ext cx="10977033" cy="444500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2864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body" idx="1"/>
          </p:nvPr>
        </p:nvSpPr>
        <p:spPr>
          <a:xfrm>
            <a:off x="1727200" y="16764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3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1"/>
          </p:nvPr>
        </p:nvSpPr>
        <p:spPr>
          <a:xfrm>
            <a:off x="486833" y="1141413"/>
            <a:ext cx="10972800" cy="228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53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body" idx="1"/>
          </p:nvPr>
        </p:nvSpPr>
        <p:spPr>
          <a:xfrm>
            <a:off x="1727200" y="16764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45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120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634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295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8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047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83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93" r:id="rId2"/>
    <p:sldLayoutId id="2147483704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603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900">
              <a:solidFill>
                <a:schemeClr val="l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D0422F2-AEBF-877C-3380-2F9199C28D7A}"/>
              </a:ext>
            </a:extLst>
          </p:cNvPr>
          <p:cNvSpPr txBox="1">
            <a:spLocks/>
          </p:cNvSpPr>
          <p:nvPr userDrawn="1"/>
        </p:nvSpPr>
        <p:spPr>
          <a:xfrm>
            <a:off x="3604590" y="6490310"/>
            <a:ext cx="8069315" cy="36829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2020,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115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  <p:sldLayoutId id="2147483673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23" r:id="rId2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atom+democritus&amp;source=images&amp;cd=&amp;cad=rja&amp;docid=miiUHJxHYv3xjM&amp;tbnid=3nwpekKARmjy7M:&amp;ved=0CAUQjRw&amp;url=http://www.universetoday.com/60058/democritus-atom/&amp;ei=V50aUYT1FMPz0gH27IDoDw&amp;bvm=bv.42261806,d.dmQ&amp;psig=AFQjCNHwLDIctJPOxtg5AKjjp41bwPavQw&amp;ust=13607850929412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PawPSdk2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4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144" name="Straight Connector 133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2B5AF8E-A8F5-44F6-A878-BD9D09405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 descr="Une image contenant Caractère coloré&#10;&#10;Description générée automatiquement">
            <a:extLst>
              <a:ext uri="{FF2B5EF4-FFF2-40B4-BE49-F238E27FC236}">
                <a16:creationId xmlns:a16="http://schemas.microsoft.com/office/drawing/2014/main" id="{A17CE29E-1E91-229F-6848-C1DE0E2990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3961" r="9091"/>
          <a:stretch/>
        </p:blipFill>
        <p:spPr>
          <a:xfrm>
            <a:off x="-3274" y="975"/>
            <a:ext cx="12192000" cy="6858000"/>
          </a:xfrm>
          <a:prstGeom prst="rect">
            <a:avLst/>
          </a:prstGeom>
        </p:spPr>
      </p:pic>
      <p:sp>
        <p:nvSpPr>
          <p:cNvPr id="105" name="Google Shape;105;p1"/>
          <p:cNvSpPr/>
          <p:nvPr/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400"/>
            </a:pPr>
            <a:r>
              <a:rPr lang="en-US" sz="31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Unit </a:t>
            </a:r>
            <a:r>
              <a:rPr lang="en-US" sz="3100" kern="12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endParaRPr lang="en-US" sz="3100" i="0" u="none" strike="noStrike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400"/>
            </a:pPr>
            <a:r>
              <a:rPr lang="en-US" sz="31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Periodicity and the structure of atoms</a:t>
            </a:r>
          </a:p>
          <a:p>
            <a:pPr marL="0" marR="0" lvl="0" indent="0"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400"/>
            </a:pPr>
            <a:endParaRPr lang="en-US" sz="3100" i="0" u="none" strike="noStrike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146" name="Straight Connector 137">
            <a:extLst>
              <a:ext uri="{FF2B5EF4-FFF2-40B4-BE49-F238E27FC236}">
                <a16:creationId xmlns:a16="http://schemas.microsoft.com/office/drawing/2014/main" id="{32EEDFD0-E50B-4516-A185-DA1CE93EE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oogle Shape;102;p1"/>
          <p:cNvSpPr/>
          <p:nvPr/>
        </p:nvSpPr>
        <p:spPr>
          <a:xfrm>
            <a:off x="2209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"/>
              <a:buNone/>
            </a:pP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latin typeface="Corbel" panose="020B0503020204020204" pitchFamily="34" charset="0"/>
              </a:rPr>
              <a:t>, </a:t>
            </a:r>
            <a:r>
              <a:rPr lang="en-IN" sz="2400" b="0" dirty="0">
                <a:latin typeface="Corbel" panose="020B0503020204020204" pitchFamily="34" charset="0"/>
              </a:rPr>
              <a:t>continued</a:t>
            </a:r>
            <a:endParaRPr lang="en-IN" sz="2000" b="0" dirty="0">
              <a:latin typeface="Corbel" panose="020B0503020204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DD3A24-9F08-B6C1-4759-3FE6B8BF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21" y="1728526"/>
            <a:ext cx="6469558" cy="23783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3D83B2A-E1D7-CC66-0183-232F64DD331F}"/>
              </a:ext>
            </a:extLst>
          </p:cNvPr>
          <p:cNvSpPr txBox="1"/>
          <p:nvPr/>
        </p:nvSpPr>
        <p:spPr>
          <a:xfrm>
            <a:off x="410679" y="932919"/>
            <a:ext cx="11424270" cy="4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Types of EM energy differ in terms of </a:t>
            </a:r>
            <a:r>
              <a:rPr lang="en-US" sz="2400" b="1" dirty="0"/>
              <a:t>wavelengths</a:t>
            </a:r>
            <a:r>
              <a:rPr lang="en-US" sz="2400" dirty="0"/>
              <a:t> and </a:t>
            </a:r>
            <a:r>
              <a:rPr lang="en-US" sz="2400" b="1" dirty="0"/>
              <a:t>frequencies</a:t>
            </a:r>
            <a:r>
              <a:rPr lang="en-US" sz="2400" dirty="0"/>
              <a:t>:</a:t>
            </a:r>
            <a:endParaRPr lang="fr-CA" sz="2400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E51E5341-90D3-C6FD-D1FD-2770A6BB9D51}"/>
              </a:ext>
            </a:extLst>
          </p:cNvPr>
          <p:cNvSpPr txBox="1"/>
          <p:nvPr/>
        </p:nvSpPr>
        <p:spPr>
          <a:xfrm>
            <a:off x="2236647" y="4634511"/>
            <a:ext cx="9512855" cy="5065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R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Wavelength (</a:t>
            </a: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λ)</a:t>
            </a: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frequency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CA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v) 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CA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</a:t>
            </a:r>
            <a:r>
              <a:rPr lang="en-CA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proportiona</a:t>
            </a:r>
            <a:r>
              <a:rPr lang="en-C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47003D36-4D4B-7426-0F48-983D4FAA7F55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699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11126863" y="6302624"/>
            <a:ext cx="68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DAE446-2FF6-43D9-AC12-6D3029DCDF8C}" type="slidenum">
              <a:rPr lang="fr-CA" smtClean="0"/>
              <a:t>11</a:t>
            </a:fld>
            <a:endParaRPr lang="fr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033472-1EE3-95E3-AE78-E60838E6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11" y="229840"/>
            <a:ext cx="8019338" cy="506524"/>
          </a:xfrm>
        </p:spPr>
        <p:txBody>
          <a:bodyPr anchor="t"/>
          <a:lstStyle/>
          <a:p>
            <a:r>
              <a:rPr lang="en-IN" sz="2800" dirty="0"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latin typeface="Corbel" panose="020B0503020204020204" pitchFamily="34" charset="0"/>
              </a:rPr>
              <a:t>, </a:t>
            </a:r>
            <a:r>
              <a:rPr lang="en-IN" sz="2400" b="0" dirty="0">
                <a:latin typeface="Corbel" panose="020B0503020204020204" pitchFamily="34" charset="0"/>
              </a:rPr>
              <a:t>continued</a:t>
            </a:r>
            <a:endParaRPr lang="en-IN" sz="2000" b="0" dirty="0">
              <a:latin typeface="Corbel" panose="020B0503020204020204" pitchFamily="34" charset="0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AE33F4D5-31C1-F5F5-0444-D8F85FF1094C}"/>
              </a:ext>
            </a:extLst>
          </p:cNvPr>
          <p:cNvSpPr txBox="1"/>
          <p:nvPr/>
        </p:nvSpPr>
        <p:spPr>
          <a:xfrm>
            <a:off x="3079937" y="736364"/>
            <a:ext cx="8590127" cy="11430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 </a:t>
            </a:r>
            <a:r>
              <a:rPr lang="fr-CA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waves</a:t>
            </a:r>
            <a:r>
              <a:rPr lang="fr-CA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fr-CA" sz="2400" u="sng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fr-CA" sz="2400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wavelengths</a:t>
            </a:r>
            <a:r>
              <a:rPr lang="fr-CA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CA" sz="2400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 </a:t>
            </a:r>
            <a:r>
              <a:rPr lang="fr-CA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frequencies</a:t>
            </a:r>
            <a:r>
              <a:rPr lang="fr-CA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Gamma rays have </a:t>
            </a:r>
            <a:r>
              <a:rPr lang="fr-CA" sz="2400" u="sng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fr-CA" sz="2400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wavelengths</a:t>
            </a:r>
            <a:r>
              <a:rPr lang="fr-CA" sz="24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CA" sz="2400" u="sng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fr-CA" sz="2400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frequencies</a:t>
            </a:r>
            <a:r>
              <a:rPr lang="fr-CA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7A52A4-0217-CF4A-0179-05EB0CAE4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9" y="2105613"/>
            <a:ext cx="10029709" cy="440206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8230FD3-FBEB-6FC5-5C9D-DB4BC076A05F}"/>
              </a:ext>
            </a:extLst>
          </p:cNvPr>
          <p:cNvCxnSpPr/>
          <p:nvPr/>
        </p:nvCxnSpPr>
        <p:spPr>
          <a:xfrm>
            <a:off x="1375508" y="4654507"/>
            <a:ext cx="90813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5D98D66-8C0E-3167-B41C-A6B589FB991A}"/>
              </a:ext>
            </a:extLst>
          </p:cNvPr>
          <p:cNvSpPr txBox="1"/>
          <p:nvPr/>
        </p:nvSpPr>
        <p:spPr>
          <a:xfrm>
            <a:off x="8670015" y="4306647"/>
            <a:ext cx="226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Energy increases</a:t>
            </a:r>
            <a:endParaRPr lang="fr-CA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168EC8BE-B527-BF1E-3B11-A4E38AB0C16B}"/>
              </a:ext>
            </a:extLst>
          </p:cNvPr>
          <p:cNvSpPr/>
          <p:nvPr/>
        </p:nvSpPr>
        <p:spPr>
          <a:xfrm>
            <a:off x="909233" y="862068"/>
            <a:ext cx="1989813" cy="987981"/>
          </a:xfrm>
          <a:prstGeom prst="roundRect">
            <a:avLst/>
          </a:prstGeom>
          <a:noFill/>
          <a:ln w="38100">
            <a:solidFill>
              <a:srgbClr val="D13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Picture 2" descr="V upward arrow. Gamma downward arrow.">
            <a:extLst>
              <a:ext uri="{FF2B5EF4-FFF2-40B4-BE49-F238E27FC236}">
                <a16:creationId xmlns:a16="http://schemas.microsoft.com/office/drawing/2014/main" id="{50B11C57-37AC-927B-CD0E-C8F38CE34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24" y="944578"/>
            <a:ext cx="1628029" cy="8229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9151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11352238" y="6275787"/>
            <a:ext cx="47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DAE446-2FF6-43D9-AC12-6D3029DCDF8C}" type="slidenum">
              <a:rPr lang="fr-CA" smtClean="0"/>
              <a:t>12</a:t>
            </a:fld>
            <a:endParaRPr lang="fr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latin typeface="Corbel" panose="020B0503020204020204" pitchFamily="34" charset="0"/>
              </a:rPr>
              <a:t>, </a:t>
            </a:r>
            <a:r>
              <a:rPr lang="en-IN" sz="2400" b="0" dirty="0">
                <a:latin typeface="Corbel" panose="020B0503020204020204" pitchFamily="34" charset="0"/>
              </a:rPr>
              <a:t>continued</a:t>
            </a:r>
            <a:endParaRPr lang="en-IN" sz="2000" b="0" dirty="0">
              <a:latin typeface="Corbel" panose="020B0503020204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B44C2D7A-FD18-0626-F530-D7F8D4CC8598}"/>
              </a:ext>
            </a:extLst>
          </p:cNvPr>
          <p:cNvSpPr txBox="1"/>
          <p:nvPr/>
        </p:nvSpPr>
        <p:spPr>
          <a:xfrm>
            <a:off x="246729" y="811114"/>
            <a:ext cx="1182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The relationship between </a:t>
            </a:r>
            <a:r>
              <a:rPr lang="en-US" sz="2400" i="1" dirty="0">
                <a:solidFill>
                  <a:schemeClr val="dk1"/>
                </a:solidFill>
              </a:rPr>
              <a:t>wavelength</a:t>
            </a:r>
            <a:r>
              <a:rPr lang="en-US" sz="2400" dirty="0">
                <a:solidFill>
                  <a:schemeClr val="dk1"/>
                </a:solidFill>
              </a:rPr>
              <a:t> and </a:t>
            </a:r>
            <a:r>
              <a:rPr lang="en-US" sz="2400" i="1" dirty="0">
                <a:solidFill>
                  <a:schemeClr val="dk1"/>
                </a:solidFill>
              </a:rPr>
              <a:t>frequency</a:t>
            </a:r>
            <a:r>
              <a:rPr lang="en-US" sz="2400" dirty="0">
                <a:solidFill>
                  <a:schemeClr val="dk1"/>
                </a:solidFill>
              </a:rPr>
              <a:t> gives the </a:t>
            </a:r>
            <a:r>
              <a:rPr lang="en-US" sz="2400" b="1" dirty="0">
                <a:solidFill>
                  <a:schemeClr val="dk1"/>
                </a:solidFill>
              </a:rPr>
              <a:t>speed of a wave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endParaRPr lang="en-US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1;p8">
            <a:extLst>
              <a:ext uri="{FF2B5EF4-FFF2-40B4-BE49-F238E27FC236}">
                <a16:creationId xmlns:a16="http://schemas.microsoft.com/office/drawing/2014/main" id="{C4E888A2-6BF1-7F3A-E97F-839CA10B23A3}"/>
              </a:ext>
            </a:extLst>
          </p:cNvPr>
          <p:cNvSpPr/>
          <p:nvPr/>
        </p:nvSpPr>
        <p:spPr>
          <a:xfrm>
            <a:off x="1487672" y="4163566"/>
            <a:ext cx="90858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</a:rPr>
              <a:t>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lectromagnetic energy in a vacuum travels at a </a:t>
            </a:r>
            <a:r>
              <a:rPr lang="en-US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speed: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</a:rPr>
              <a:t>S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peed of </a:t>
            </a:r>
            <a:r>
              <a:rPr lang="en-US" sz="2400" b="1" dirty="0">
                <a:solidFill>
                  <a:schemeClr val="dk1"/>
                </a:solidFill>
              </a:rPr>
              <a:t>Li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ght, 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B9E21DC8-F3D7-D4A3-0E8E-DFF60FEC1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05211"/>
              </p:ext>
            </p:extLst>
          </p:nvPr>
        </p:nvGraphicFramePr>
        <p:xfrm>
          <a:off x="3147375" y="1599443"/>
          <a:ext cx="5897250" cy="2196655"/>
        </p:xfrm>
        <a:graphic>
          <a:graphicData uri="http://schemas.openxmlformats.org/drawingml/2006/table">
            <a:tbl>
              <a:tblPr firstRow="1" bandRow="1">
                <a:tableStyleId>{40F9630F-82C1-40B7-BC3A-925EFCFF5E92}</a:tableStyleId>
              </a:tblPr>
              <a:tblGrid>
                <a:gridCol w="5897250">
                  <a:extLst>
                    <a:ext uri="{9D8B030D-6E8A-4147-A177-3AD203B41FA5}">
                      <a16:colId xmlns:a16="http://schemas.microsoft.com/office/drawing/2014/main" val="3425995526"/>
                    </a:ext>
                  </a:extLst>
                </a:gridCol>
              </a:tblGrid>
              <a:tr h="733615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Wavelength x Frequency = Speed</a:t>
                      </a:r>
                      <a:endParaRPr lang="fr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2575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r"/>
                      <a:endParaRPr lang="fr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500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r"/>
                      <a:endParaRPr lang="fr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24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052E2C-B0D1-4E0B-42F8-DE0E1DA48C42}"/>
              </a:ext>
            </a:extLst>
          </p:cNvPr>
          <p:cNvSpPr txBox="1"/>
          <p:nvPr/>
        </p:nvSpPr>
        <p:spPr>
          <a:xfrm>
            <a:off x="4051942" y="5075458"/>
            <a:ext cx="3759017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ea typeface="Times"/>
                <a:cs typeface="Times"/>
                <a:sym typeface="Times"/>
              </a:rPr>
              <a:t>c =</a:t>
            </a:r>
          </a:p>
          <a:p>
            <a:endParaRPr lang="en-US" sz="2400" b="1" u="sng" dirty="0">
              <a:solidFill>
                <a:srgbClr val="D137FB"/>
              </a:solidFill>
              <a:latin typeface="+mn-lt"/>
              <a:ea typeface="Times"/>
              <a:cs typeface="Times"/>
              <a:sym typeface="Times"/>
            </a:endParaRPr>
          </a:p>
          <a:p>
            <a:endParaRPr lang="en-US" sz="2400" b="1" u="sng" dirty="0">
              <a:solidFill>
                <a:srgbClr val="D137FB"/>
              </a:solidFill>
              <a:latin typeface="+mn-lt"/>
              <a:ea typeface="Times"/>
              <a:cs typeface="Times"/>
              <a:sym typeface="Time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2AE2269-2A89-7E4E-33D3-DF595D3DE9E3}"/>
              </a:ext>
            </a:extLst>
          </p:cNvPr>
          <p:cNvSpPr txBox="1"/>
          <p:nvPr/>
        </p:nvSpPr>
        <p:spPr>
          <a:xfrm>
            <a:off x="4151093" y="5075458"/>
            <a:ext cx="37590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  <a:ea typeface="Times"/>
                <a:cs typeface="Times"/>
                <a:sym typeface="Times"/>
              </a:rPr>
              <a:t>2.9979 x 10</a:t>
            </a:r>
            <a:r>
              <a:rPr lang="en-US" sz="2400" baseline="30000" dirty="0">
                <a:latin typeface="+mn-lt"/>
                <a:ea typeface="Times"/>
                <a:cs typeface="Times"/>
                <a:sym typeface="Times"/>
              </a:rPr>
              <a:t>8 </a:t>
            </a:r>
            <a:r>
              <a:rPr lang="en-US" sz="2400" dirty="0">
                <a:latin typeface="+mn-lt"/>
                <a:ea typeface="Times"/>
                <a:cs typeface="Times"/>
                <a:sym typeface="Times"/>
              </a:rPr>
              <a:t>m/s</a:t>
            </a:r>
          </a:p>
          <a:p>
            <a:pPr algn="ctr"/>
            <a:r>
              <a:rPr lang="en-US" sz="2400" dirty="0">
                <a:latin typeface="+mn-lt"/>
                <a:ea typeface="Times"/>
                <a:cs typeface="Times"/>
                <a:sym typeface="Times"/>
              </a:rPr>
              <a:t>or</a:t>
            </a:r>
          </a:p>
          <a:p>
            <a:pPr algn="ctr"/>
            <a:r>
              <a:rPr lang="en-US" sz="2400" b="1" u="sng" dirty="0">
                <a:solidFill>
                  <a:srgbClr val="D137FB"/>
                </a:solidFill>
                <a:latin typeface="+mn-lt"/>
                <a:ea typeface="Times"/>
                <a:cs typeface="Times"/>
                <a:sym typeface="Times"/>
              </a:rPr>
              <a:t>3.00 x 10</a:t>
            </a:r>
            <a:r>
              <a:rPr lang="en-US" sz="2400" b="1" u="sng" baseline="30000" dirty="0">
                <a:solidFill>
                  <a:srgbClr val="D137FB"/>
                </a:solidFill>
                <a:latin typeface="+mn-lt"/>
                <a:ea typeface="Times"/>
                <a:cs typeface="Times"/>
                <a:sym typeface="Times"/>
              </a:rPr>
              <a:t>8</a:t>
            </a:r>
            <a:r>
              <a:rPr lang="en-US" sz="2400" b="1" u="sng" dirty="0">
                <a:solidFill>
                  <a:srgbClr val="D137FB"/>
                </a:solidFill>
                <a:latin typeface="+mn-lt"/>
                <a:ea typeface="Times"/>
                <a:cs typeface="Times"/>
                <a:sym typeface="Times"/>
              </a:rPr>
              <a:t> m/s</a:t>
            </a:r>
          </a:p>
        </p:txBody>
      </p:sp>
    </p:spTree>
    <p:extLst>
      <p:ext uri="{BB962C8B-B14F-4D97-AF65-F5344CB8AC3E}">
        <p14:creationId xmlns:p14="http://schemas.microsoft.com/office/powerpoint/2010/main" val="29843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13</a:t>
            </a:fld>
            <a:endParaRPr lang="fr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latin typeface="Corbel" panose="020B0503020204020204" pitchFamily="34" charset="0"/>
              </a:rPr>
              <a:t>, </a:t>
            </a:r>
            <a:r>
              <a:rPr lang="en-IN" sz="2400" b="0" dirty="0">
                <a:latin typeface="Corbel" panose="020B0503020204020204" pitchFamily="34" charset="0"/>
              </a:rPr>
              <a:t>continued</a:t>
            </a:r>
            <a:endParaRPr lang="en-IN" sz="2000" b="0" dirty="0">
              <a:latin typeface="Corbel" panose="020B0503020204020204" pitchFamily="34" charset="0"/>
            </a:endParaRPr>
          </a:p>
        </p:txBody>
      </p:sp>
      <p:sp>
        <p:nvSpPr>
          <p:cNvPr id="3" name="Google Shape;193;p9">
            <a:extLst>
              <a:ext uri="{FF2B5EF4-FFF2-40B4-BE49-F238E27FC236}">
                <a16:creationId xmlns:a16="http://schemas.microsoft.com/office/drawing/2014/main" id="{BB2D2F63-16EC-1228-3538-E035895DC862}"/>
              </a:ext>
            </a:extLst>
          </p:cNvPr>
          <p:cNvSpPr txBox="1"/>
          <p:nvPr/>
        </p:nvSpPr>
        <p:spPr>
          <a:xfrm>
            <a:off x="410678" y="653897"/>
            <a:ext cx="1074500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Streetlamps filled with mercury gas emit a blue light</a:t>
            </a:r>
            <a:r>
              <a:rPr lang="en-US" sz="2400" dirty="0">
                <a:solidFill>
                  <a:schemeClr val="dk1"/>
                </a:solidFill>
              </a:rPr>
              <a:t>. 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odium </a:t>
            </a:r>
          </a:p>
          <a:p>
            <a:pPr marL="0" marR="0" lvl="0" indent="0" algn="l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lamps emit yellow light. </a:t>
            </a:r>
            <a:endParaRPr lang="en-US" sz="2400" dirty="0"/>
          </a:p>
          <a:p>
            <a:pPr marL="457200" lvl="1" indent="-457200">
              <a:lnSpc>
                <a:spcPts val="3600"/>
              </a:lnSpc>
              <a:buFont typeface="+mj-lt"/>
              <a:buAutoNum type="alphaLcPeriod"/>
            </a:pPr>
            <a:r>
              <a:rPr lang="en-US" sz="2400" dirty="0">
                <a:solidFill>
                  <a:schemeClr val="dk1"/>
                </a:solidFill>
              </a:rPr>
              <a:t>L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ight from sodium has a wavelength of ~ 589 nm. If a mercury streetlamp has a frequency of 6.88 × 10</a:t>
            </a:r>
            <a:r>
              <a:rPr lang="en-US" sz="24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24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</a:t>
            </a:r>
            <a:r>
              <a:rPr lang="en-US" sz="2400" baseline="30000" dirty="0">
                <a:solidFill>
                  <a:schemeClr val="dk1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Hz), what is its wavelength in nanometers?</a:t>
            </a:r>
            <a:endParaRPr lang="en-US" sz="2400" dirty="0"/>
          </a:p>
          <a:p>
            <a:pPr marL="457200" lvl="1" indent="-457200">
              <a:lnSpc>
                <a:spcPts val="3600"/>
              </a:lnSpc>
              <a:buFont typeface="+mj-lt"/>
              <a:buAutoNum type="alphaLcPeriod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blue light correspond to a longer or shorter wavelength than yellow? </a:t>
            </a:r>
            <a:endParaRPr sz="2400" dirty="0"/>
          </a:p>
        </p:txBody>
      </p:sp>
      <p:pic>
        <p:nvPicPr>
          <p:cNvPr id="4" name="Google Shape;209;p9" descr="05_Pg157_UnFigure_1">
            <a:extLst>
              <a:ext uri="{FF2B5EF4-FFF2-40B4-BE49-F238E27FC236}">
                <a16:creationId xmlns:a16="http://schemas.microsoft.com/office/drawing/2014/main" id="{8DF1DE81-667A-4E3A-33C1-F1C7D39E92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5234" y="0"/>
            <a:ext cx="1336766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4;p9">
            <a:extLst>
              <a:ext uri="{FF2B5EF4-FFF2-40B4-BE49-F238E27FC236}">
                <a16:creationId xmlns:a16="http://schemas.microsoft.com/office/drawing/2014/main" id="{79FDA6EA-016F-343F-8BF5-D2ECF2416880}"/>
              </a:ext>
            </a:extLst>
          </p:cNvPr>
          <p:cNvSpPr txBox="1"/>
          <p:nvPr/>
        </p:nvSpPr>
        <p:spPr>
          <a:xfrm>
            <a:off x="915084" y="3471406"/>
            <a:ext cx="143981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 sz="2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07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14</a:t>
            </a:fld>
            <a:endParaRPr lang="fr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latin typeface="Corbel" panose="020B0503020204020204" pitchFamily="34" charset="0"/>
              </a:rPr>
              <a:t>, </a:t>
            </a:r>
            <a:r>
              <a:rPr lang="en-IN" sz="2400" b="0" dirty="0">
                <a:latin typeface="Corbel" panose="020B0503020204020204" pitchFamily="34" charset="0"/>
              </a:rPr>
              <a:t>continued</a:t>
            </a:r>
            <a:endParaRPr lang="en-IN" sz="2000" b="0" dirty="0">
              <a:latin typeface="Corbel" panose="020B0503020204020204" pitchFamily="34" charset="0"/>
            </a:endParaRPr>
          </a:p>
        </p:txBody>
      </p:sp>
      <p:sp>
        <p:nvSpPr>
          <p:cNvPr id="9" name="Google Shape;204;p9">
            <a:extLst>
              <a:ext uri="{FF2B5EF4-FFF2-40B4-BE49-F238E27FC236}">
                <a16:creationId xmlns:a16="http://schemas.microsoft.com/office/drawing/2014/main" id="{79FDA6EA-016F-343F-8BF5-D2ECF2416880}"/>
              </a:ext>
            </a:extLst>
          </p:cNvPr>
          <p:cNvSpPr txBox="1"/>
          <p:nvPr/>
        </p:nvSpPr>
        <p:spPr>
          <a:xfrm>
            <a:off x="787700" y="3161416"/>
            <a:ext cx="242161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 sz="2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E169ED8E-74AB-57EF-CBCD-D910850E0FC5}"/>
              </a:ext>
            </a:extLst>
          </p:cNvPr>
          <p:cNvSpPr txBox="1"/>
          <p:nvPr/>
        </p:nvSpPr>
        <p:spPr>
          <a:xfrm>
            <a:off x="560804" y="948245"/>
            <a:ext cx="9480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" pitchFamily="34" charset="0"/>
                <a:cs typeface="Arial" pitchFamily="34" charset="0"/>
              </a:rPr>
              <a:t>Question: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The brilliant red colours seen in fireworks are due to the emission of light with wavelengths around 650 nm when strontium salts, such as Sr(NO</a:t>
            </a:r>
            <a:r>
              <a:rPr lang="en-CA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CA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 and SrCO</a:t>
            </a:r>
            <a:r>
              <a:rPr lang="en-CA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, are heated.</a:t>
            </a:r>
          </a:p>
          <a:p>
            <a:endParaRPr lang="en-CA" sz="2400" dirty="0">
              <a:latin typeface="Arial" pitchFamily="34" charset="0"/>
              <a:cs typeface="Arial" pitchFamily="34" charset="0"/>
            </a:endParaRPr>
          </a:p>
          <a:p>
            <a:r>
              <a:rPr lang="en-CA" sz="2400" dirty="0">
                <a:latin typeface="Arial" pitchFamily="34" charset="0"/>
                <a:cs typeface="Arial" pitchFamily="34" charset="0"/>
              </a:rPr>
              <a:t>Calculate the </a:t>
            </a:r>
            <a:r>
              <a:rPr lang="en-CA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frequency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of red light of wavelength 6.50 x 10</a:t>
            </a:r>
            <a:r>
              <a:rPr lang="en-CA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 nm.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Media\JPEG_Image_Library\chapter7\un_07_01.jpg">
            <a:extLst>
              <a:ext uri="{FF2B5EF4-FFF2-40B4-BE49-F238E27FC236}">
                <a16:creationId xmlns:a16="http://schemas.microsoft.com/office/drawing/2014/main" id="{08D6008E-4532-C54D-F84D-0422ECF8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9903"/>
          <a:stretch/>
        </p:blipFill>
        <p:spPr bwMode="auto">
          <a:xfrm>
            <a:off x="10177090" y="0"/>
            <a:ext cx="2014910" cy="2117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11360861" y="6429675"/>
            <a:ext cx="927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DAE446-2FF6-43D9-AC12-6D3029DCDF8C}" type="slidenum">
              <a:rPr lang="fr-CA" smtClean="0"/>
              <a:t>15</a:t>
            </a:fld>
            <a:endParaRPr lang="fr-CA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B8F28D-B040-F23A-9F88-B7916F1734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4961" y="798949"/>
            <a:ext cx="9728726" cy="4482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light travelling as waves: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Diffraction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E5998C-F2F0-383F-77B4-25E77E4E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50" y="1629253"/>
            <a:ext cx="1737063" cy="16459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DD11323-516F-A44D-DD6D-EE859FAC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471" y="1779317"/>
            <a:ext cx="1959719" cy="146304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EB5FBA-3B94-79F5-9E6F-6B566566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Wave Properties of Radiant Energy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400" b="0" dirty="0">
                <a:latin typeface="Calibri" panose="020F0502020204030204" pitchFamily="34" charset="0"/>
                <a:cs typeface="Calibri" panose="020F0502020204030204" pitchFamily="34" charset="0"/>
              </a:rPr>
              <a:t>continued</a:t>
            </a:r>
            <a:endParaRPr lang="en-IN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EC9461A-7190-D005-ECCB-ED8579DAB155}"/>
              </a:ext>
            </a:extLst>
          </p:cNvPr>
          <p:cNvSpPr txBox="1"/>
          <p:nvPr/>
        </p:nvSpPr>
        <p:spPr>
          <a:xfrm>
            <a:off x="5721627" y="2154253"/>
            <a:ext cx="11105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b="1" dirty="0"/>
              <a:t>Light</a:t>
            </a:r>
            <a:endParaRPr lang="en-CA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16E7A9-5A3C-9D8D-38DF-478584911A3E}"/>
              </a:ext>
            </a:extLst>
          </p:cNvPr>
          <p:cNvSpPr txBox="1">
            <a:spLocks/>
          </p:cNvSpPr>
          <p:nvPr/>
        </p:nvSpPr>
        <p:spPr>
          <a:xfrm>
            <a:off x="945900" y="1340328"/>
            <a:ext cx="9728726" cy="577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91440" indent="-255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284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Diffraction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is the bending of light around an object.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9FD2A-5FD9-34B3-304A-5399FD5F8C2E}"/>
              </a:ext>
            </a:extLst>
          </p:cNvPr>
          <p:cNvSpPr txBox="1">
            <a:spLocks/>
          </p:cNvSpPr>
          <p:nvPr/>
        </p:nvSpPr>
        <p:spPr>
          <a:xfrm>
            <a:off x="945900" y="3429000"/>
            <a:ext cx="11246100" cy="1036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1440" indent="-255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284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is when light waves interact with each other and the amplitude of the resulting waves either increase or decrease.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E750840-38DD-31E5-C25C-30EFF54A3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731" y="4255970"/>
            <a:ext cx="3405197" cy="24538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DD587E-88B0-1383-1160-FA4E9B84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972" y="4158206"/>
            <a:ext cx="3889018" cy="24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5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6B3DE5F-E106-3AEB-A261-9D1199C5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842" y="3045418"/>
            <a:ext cx="3373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93D2E8-903E-B27D-62DC-55FD7F1AA994}"/>
              </a:ext>
            </a:extLst>
          </p:cNvPr>
          <p:cNvSpPr txBox="1">
            <a:spLocks/>
          </p:cNvSpPr>
          <p:nvPr/>
        </p:nvSpPr>
        <p:spPr>
          <a:xfrm>
            <a:off x="435183" y="1145167"/>
            <a:ext cx="11321633" cy="8691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D13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water waves and light show diffraction and interference patterns so light can be described as a wave!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566013-DEA8-B0AA-CBD5-2739D35BAFFC}"/>
              </a:ext>
            </a:extLst>
          </p:cNvPr>
          <p:cNvSpPr txBox="1">
            <a:spLocks/>
          </p:cNvSpPr>
          <p:nvPr/>
        </p:nvSpPr>
        <p:spPr>
          <a:xfrm>
            <a:off x="410678" y="148209"/>
            <a:ext cx="8019338" cy="5065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kern="1200" cap="none" spc="100" baseline="0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IN" sz="2800">
                <a:latin typeface="Calibri" panose="020F0502020204030204" pitchFamily="34" charset="0"/>
                <a:cs typeface="Calibri" panose="020F0502020204030204" pitchFamily="34" charset="0"/>
              </a:rPr>
              <a:t>Wave Properties of Radiant Energy</a:t>
            </a:r>
            <a: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400" b="0">
                <a:latin typeface="Calibri" panose="020F0502020204030204" pitchFamily="34" charset="0"/>
                <a:cs typeface="Calibri" panose="020F0502020204030204" pitchFamily="34" charset="0"/>
              </a:rPr>
              <a:t>continued</a:t>
            </a:r>
            <a:endParaRPr lang="en-IN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F4644E08-AB54-A3A9-811B-55E398DCF4C5}"/>
              </a:ext>
            </a:extLst>
          </p:cNvPr>
          <p:cNvSpPr txBox="1"/>
          <p:nvPr/>
        </p:nvSpPr>
        <p:spPr>
          <a:xfrm>
            <a:off x="11360861" y="6429675"/>
            <a:ext cx="927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DAE446-2FF6-43D9-AC12-6D3029DCDF8C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027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17</a:t>
            </a:fld>
            <a:endParaRPr lang="fr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latin typeface="Corbel" panose="020B0503020204020204" pitchFamily="34" charset="0"/>
              </a:rPr>
              <a:t>, </a:t>
            </a:r>
            <a:r>
              <a:rPr lang="en-IN" sz="2400" b="0" dirty="0">
                <a:latin typeface="Corbel" panose="020B0503020204020204" pitchFamily="34" charset="0"/>
              </a:rPr>
              <a:t>continued</a:t>
            </a:r>
            <a:endParaRPr lang="en-IN" sz="2000" b="0" dirty="0">
              <a:latin typeface="Corbel" panose="020B0503020204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3502943-BC61-A5E6-45CF-A3194292BFB0}"/>
              </a:ext>
            </a:extLst>
          </p:cNvPr>
          <p:cNvSpPr txBox="1">
            <a:spLocks/>
          </p:cNvSpPr>
          <p:nvPr/>
        </p:nvSpPr>
        <p:spPr>
          <a:xfrm>
            <a:off x="1596750" y="1224394"/>
            <a:ext cx="9097754" cy="306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2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4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057400" marR="0" lvl="4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ts val="0"/>
              </a:spcBef>
            </a:pPr>
            <a:r>
              <a:rPr lang="en-CA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 Properties of Radiant Energy</a:t>
            </a:r>
          </a:p>
          <a:p>
            <a:pPr marL="829818" lvl="1" indent="-34290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Example 5.1 Calculating Frequency from Wavelength.</a:t>
            </a:r>
          </a:p>
          <a:p>
            <a:pPr marL="829818" lvl="1" indent="-34290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5.1 and </a:t>
            </a:r>
            <a:r>
              <a:rPr lang="en-CA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Apply 5.2 </a:t>
            </a:r>
            <a:endParaRPr lang="fr-CA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9818" lvl="1" indent="-34290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the Chapter Section Problems in the </a:t>
            </a:r>
            <a:r>
              <a:rPr lang="en-CA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etext</a:t>
            </a:r>
            <a:r>
              <a:rPr lang="en-CA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5.34, 5.35, 5.36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0A098A6-9117-7008-30C7-458E248A5143}"/>
              </a:ext>
            </a:extLst>
          </p:cNvPr>
          <p:cNvSpPr txBox="1"/>
          <p:nvPr/>
        </p:nvSpPr>
        <p:spPr>
          <a:xfrm>
            <a:off x="5055490" y="5687837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End of Part 1</a:t>
            </a:r>
            <a:endParaRPr lang="fr-CA" sz="2400" b="1" dirty="0"/>
          </a:p>
        </p:txBody>
      </p:sp>
      <p:sp>
        <p:nvSpPr>
          <p:cNvPr id="2" name="Soleil 1">
            <a:extLst>
              <a:ext uri="{FF2B5EF4-FFF2-40B4-BE49-F238E27FC236}">
                <a16:creationId xmlns:a16="http://schemas.microsoft.com/office/drawing/2014/main" id="{A648E2B8-2BCF-2D85-6CCD-5FFBEBE1F508}"/>
              </a:ext>
            </a:extLst>
          </p:cNvPr>
          <p:cNvSpPr/>
          <p:nvPr/>
        </p:nvSpPr>
        <p:spPr>
          <a:xfrm>
            <a:off x="11352810" y="81080"/>
            <a:ext cx="839190" cy="750193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78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777367-925B-46A7-B4A1-2A72D0DF1EFF}"/>
              </a:ext>
            </a:extLst>
          </p:cNvPr>
          <p:cNvSpPr txBox="1"/>
          <p:nvPr/>
        </p:nvSpPr>
        <p:spPr>
          <a:xfrm>
            <a:off x="5926723" y="63076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61ED59C-5589-4B76-8152-74413BC703F6}" type="slidenum">
              <a:rPr lang="en-CA" smtClean="0">
                <a:latin typeface="Corbel" panose="020B0503020204020204" pitchFamily="34" charset="0"/>
              </a:rPr>
              <a:t>2</a:t>
            </a:fld>
            <a:endParaRPr lang="en-CA" dirty="0">
              <a:latin typeface="Corbel" panose="020B0503020204020204" pitchFamily="34" charset="0"/>
            </a:endParaRPr>
          </a:p>
        </p:txBody>
      </p:sp>
      <p:sp>
        <p:nvSpPr>
          <p:cNvPr id="2" name="Soleil 1">
            <a:extLst>
              <a:ext uri="{FF2B5EF4-FFF2-40B4-BE49-F238E27FC236}">
                <a16:creationId xmlns:a16="http://schemas.microsoft.com/office/drawing/2014/main" id="{D47A9568-C7C6-97BC-7125-8BF689D5E299}"/>
              </a:ext>
            </a:extLst>
          </p:cNvPr>
          <p:cNvSpPr/>
          <p:nvPr/>
        </p:nvSpPr>
        <p:spPr>
          <a:xfrm>
            <a:off x="11352810" y="81080"/>
            <a:ext cx="839190" cy="750193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Google Shape;115;p4">
            <a:extLst>
              <a:ext uri="{FF2B5EF4-FFF2-40B4-BE49-F238E27FC236}">
                <a16:creationId xmlns:a16="http://schemas.microsoft.com/office/drawing/2014/main" id="{4981F178-CFC2-A3B0-D5B1-FF942715D748}"/>
              </a:ext>
            </a:extLst>
          </p:cNvPr>
          <p:cNvSpPr txBox="1"/>
          <p:nvPr/>
        </p:nvSpPr>
        <p:spPr>
          <a:xfrm>
            <a:off x="918883" y="1647212"/>
            <a:ext cx="835731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D137FB"/>
                </a:solidFill>
                <a:latin typeface="Corbel" panose="020B0503020204020204" pitchFamily="34" charset="0"/>
                <a:ea typeface="Times New Roman"/>
                <a:cs typeface="Times New Roman"/>
                <a:sym typeface="Times New Roman"/>
              </a:rPr>
              <a:t>Part 1: </a:t>
            </a:r>
            <a:r>
              <a:rPr lang="en-US" sz="2800" dirty="0">
                <a:solidFill>
                  <a:schemeClr val="dk1"/>
                </a:solidFill>
                <a:latin typeface="Corbel" panose="020B0503020204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Using the Electromagnetic Spectrum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D137FB"/>
                </a:solidFill>
                <a:latin typeface="Corbel" panose="020B0503020204020204" pitchFamily="34" charset="0"/>
                <a:ea typeface="Times New Roman"/>
                <a:cs typeface="Times New Roman"/>
                <a:sym typeface="Times New Roman"/>
              </a:rPr>
              <a:t>Part 2: </a:t>
            </a:r>
            <a:r>
              <a:rPr lang="en-US" sz="2800" dirty="0">
                <a:solidFill>
                  <a:schemeClr val="dk1"/>
                </a:solidFill>
                <a:latin typeface="Corbel" panose="020B0503020204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Particle-like properties of light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D137FB"/>
                </a:solidFill>
                <a:latin typeface="Corbel" panose="020B0503020204020204" pitchFamily="34" charset="0"/>
                <a:ea typeface="Times New Roman"/>
                <a:cs typeface="Times New Roman"/>
                <a:sym typeface="Times New Roman"/>
              </a:rPr>
              <a:t>Part 3: </a:t>
            </a:r>
            <a:r>
              <a:rPr lang="en-US" sz="2800" dirty="0">
                <a:solidFill>
                  <a:schemeClr val="dk1"/>
                </a:solidFill>
                <a:latin typeface="Corbel" panose="020B0503020204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Quantum Mechanical Model the Atom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991791-231A-F250-845B-C4F49904CC38}"/>
              </a:ext>
            </a:extLst>
          </p:cNvPr>
          <p:cNvSpPr txBox="1"/>
          <p:nvPr/>
        </p:nvSpPr>
        <p:spPr>
          <a:xfrm>
            <a:off x="841765" y="1185547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137FB"/>
                </a:solidFill>
                <a:latin typeface="Corbel" panose="020B0503020204020204" pitchFamily="34" charset="0"/>
              </a:rPr>
              <a:t>Key Topics</a:t>
            </a:r>
            <a:endParaRPr lang="fr-CA" sz="2400" b="1" dirty="0">
              <a:solidFill>
                <a:srgbClr val="D137FB"/>
              </a:solidFill>
              <a:latin typeface="Corbel" panose="020B05030202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3B3D3E-8468-6F82-51FC-454CF07841C3}"/>
              </a:ext>
            </a:extLst>
          </p:cNvPr>
          <p:cNvSpPr txBox="1"/>
          <p:nvPr/>
        </p:nvSpPr>
        <p:spPr>
          <a:xfrm>
            <a:off x="918883" y="4979955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137FB"/>
                </a:solidFill>
                <a:latin typeface="Corbel" panose="020B0503020204020204" pitchFamily="34" charset="0"/>
              </a:rPr>
              <a:t>Chapter 5 </a:t>
            </a:r>
            <a:r>
              <a:rPr lang="en-US" sz="2400" b="1" dirty="0" err="1">
                <a:solidFill>
                  <a:srgbClr val="D137FB"/>
                </a:solidFill>
                <a:latin typeface="Corbel" panose="020B0503020204020204" pitchFamily="34" charset="0"/>
              </a:rPr>
              <a:t>etextbook</a:t>
            </a:r>
            <a:endParaRPr lang="fr-CA" sz="2400" b="1" dirty="0">
              <a:solidFill>
                <a:srgbClr val="D137FB"/>
              </a:solidFill>
              <a:latin typeface="Corbel" panose="020B05030202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CCD3BA-8681-72A6-A816-28BEB6D854FE}"/>
              </a:ext>
            </a:extLst>
          </p:cNvPr>
          <p:cNvSpPr txBox="1"/>
          <p:nvPr/>
        </p:nvSpPr>
        <p:spPr>
          <a:xfrm>
            <a:off x="2337599" y="369608"/>
            <a:ext cx="745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rbel" panose="020B0503020204020204" pitchFamily="34" charset="0"/>
              </a:rPr>
              <a:t>Understanding atomic structure and properties</a:t>
            </a:r>
            <a:endParaRPr lang="en-US" sz="4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5312464"/>
            <a:ext cx="11234057" cy="6366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400" dirty="0">
                <a:latin typeface="Corbel" panose="020B0503020204020204" pitchFamily="34" charset="0"/>
              </a:rPr>
              <a:t>The idea of the atom goes back to Democritus and the Ancient Greeks at about 400 B.C.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DBF3-8E5F-47C4-BFDE-37F847579E03}" type="slidenum">
              <a:rPr lang="en-CA" smtClean="0"/>
              <a:t>3</a:t>
            </a:fld>
            <a:endParaRPr lang="en-CA"/>
          </a:p>
        </p:txBody>
      </p:sp>
      <p:pic>
        <p:nvPicPr>
          <p:cNvPr id="31746" name="Picture 2" descr="http://ut-images.s3.amazonaws.com/wp-content/uploads/2009/12/Democrit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92" y="1087437"/>
            <a:ext cx="3475273" cy="3821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gure_01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835" y="1342233"/>
            <a:ext cx="4763841" cy="34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1D1241-F2E6-3351-3ED7-C99113E556F0}"/>
              </a:ext>
            </a:extLst>
          </p:cNvPr>
          <p:cNvSpPr txBox="1"/>
          <p:nvPr/>
        </p:nvSpPr>
        <p:spPr>
          <a:xfrm>
            <a:off x="483326" y="285862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137FB"/>
                </a:solidFill>
                <a:latin typeface="Corbel" panose="020B0503020204020204" pitchFamily="34" charset="0"/>
              </a:rPr>
              <a:t>Early Atomic Structure</a:t>
            </a:r>
            <a:endParaRPr lang="fr-CA" sz="2800" b="1" dirty="0">
              <a:solidFill>
                <a:srgbClr val="D137F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8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868772-5DF2-42D1-9BE6-B81175D34150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4</a:t>
            </a:fld>
            <a:endParaRPr lang="fr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D43DF-1DC8-4260-A68E-F34AC5C49C6E}"/>
              </a:ext>
            </a:extLst>
          </p:cNvPr>
          <p:cNvSpPr txBox="1"/>
          <p:nvPr/>
        </p:nvSpPr>
        <p:spPr>
          <a:xfrm>
            <a:off x="2746364" y="4373641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D137FB"/>
                </a:solidFill>
              </a:rPr>
              <a:t>How do we learn more about it?</a:t>
            </a:r>
            <a:endParaRPr lang="fr-CA" sz="3600" dirty="0">
              <a:solidFill>
                <a:srgbClr val="D137FB"/>
              </a:solidFill>
            </a:endParaRPr>
          </a:p>
        </p:txBody>
      </p:sp>
      <p:sp>
        <p:nvSpPr>
          <p:cNvPr id="3" name="Google Shape;130;p3">
            <a:extLst>
              <a:ext uri="{FF2B5EF4-FFF2-40B4-BE49-F238E27FC236}">
                <a16:creationId xmlns:a16="http://schemas.microsoft.com/office/drawing/2014/main" id="{0A8FF5C9-17FB-B30A-9B93-1A436402F6E3}"/>
              </a:ext>
            </a:extLst>
          </p:cNvPr>
          <p:cNvSpPr/>
          <p:nvPr/>
        </p:nvSpPr>
        <p:spPr>
          <a:xfrm>
            <a:off x="3270236" y="2558546"/>
            <a:ext cx="565152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600" dirty="0">
                <a:solidFill>
                  <a:srgbClr val="D137FB"/>
                </a:solidFill>
                <a:sym typeface="Arial"/>
              </a:rPr>
              <a:t>What is inside an atom?</a:t>
            </a:r>
            <a:endParaRPr sz="2000" dirty="0">
              <a:solidFill>
                <a:srgbClr val="D137FB"/>
              </a:solidFill>
            </a:endParaRPr>
          </a:p>
        </p:txBody>
      </p:sp>
      <p:sp>
        <p:nvSpPr>
          <p:cNvPr id="4" name="Google Shape;130;p3">
            <a:extLst>
              <a:ext uri="{FF2B5EF4-FFF2-40B4-BE49-F238E27FC236}">
                <a16:creationId xmlns:a16="http://schemas.microsoft.com/office/drawing/2014/main" id="{D9848993-469F-321B-77E0-19E05C900303}"/>
              </a:ext>
            </a:extLst>
          </p:cNvPr>
          <p:cNvSpPr/>
          <p:nvPr/>
        </p:nvSpPr>
        <p:spPr>
          <a:xfrm>
            <a:off x="4047419" y="841087"/>
            <a:ext cx="381310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600" dirty="0">
                <a:solidFill>
                  <a:srgbClr val="D137FB"/>
                </a:solidFill>
                <a:sym typeface="Arial"/>
              </a:rPr>
              <a:t>What is an atom?</a:t>
            </a:r>
            <a:endParaRPr sz="2000" dirty="0">
              <a:solidFill>
                <a:srgbClr val="D13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11181887" y="6331153"/>
            <a:ext cx="68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DAE446-2FF6-43D9-AC12-6D3029DCDF8C}" type="slidenum">
              <a:rPr lang="fr-CA" smtClean="0"/>
              <a:t>5</a:t>
            </a:fld>
            <a:endParaRPr lang="fr-CA" dirty="0"/>
          </a:p>
        </p:txBody>
      </p:sp>
      <p:sp>
        <p:nvSpPr>
          <p:cNvPr id="11" name="Google Shape;139;p4">
            <a:extLst>
              <a:ext uri="{FF2B5EF4-FFF2-40B4-BE49-F238E27FC236}">
                <a16:creationId xmlns:a16="http://schemas.microsoft.com/office/drawing/2014/main" id="{AEA205A7-C612-4C48-8E03-CCEE7FD982A8}"/>
              </a:ext>
            </a:extLst>
          </p:cNvPr>
          <p:cNvSpPr/>
          <p:nvPr/>
        </p:nvSpPr>
        <p:spPr>
          <a:xfrm>
            <a:off x="405961" y="753761"/>
            <a:ext cx="1157267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Uses light to study matter.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/>
              <a:t>Matter </a:t>
            </a:r>
            <a:r>
              <a:rPr lang="en-CA" sz="2400" i="1" dirty="0"/>
              <a:t>– atoms, molecules </a:t>
            </a:r>
            <a:r>
              <a:rPr lang="en-CA" sz="2400" dirty="0"/>
              <a:t>- absorbs and releases light, a spectroscope can provide information about the structure of matter. </a:t>
            </a:r>
          </a:p>
        </p:txBody>
      </p:sp>
      <p:sp>
        <p:nvSpPr>
          <p:cNvPr id="7" name="Google Shape;139;p4">
            <a:extLst>
              <a:ext uri="{FF2B5EF4-FFF2-40B4-BE49-F238E27FC236}">
                <a16:creationId xmlns:a16="http://schemas.microsoft.com/office/drawing/2014/main" id="{7F0C9E38-9F35-48C5-9A21-24CBA696A565}"/>
              </a:ext>
            </a:extLst>
          </p:cNvPr>
          <p:cNvSpPr/>
          <p:nvPr/>
        </p:nvSpPr>
        <p:spPr>
          <a:xfrm>
            <a:off x="333865" y="170220"/>
            <a:ext cx="69552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rgbClr val="D137FB"/>
                </a:solidFill>
                <a:sym typeface="Arial"/>
              </a:rPr>
              <a:t>Spectroscopy</a:t>
            </a:r>
            <a:endParaRPr lang="en-US" sz="1800" b="1" dirty="0">
              <a:solidFill>
                <a:srgbClr val="D137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F80AF-8BD1-4F23-9B3C-0174722E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36" y="2493211"/>
            <a:ext cx="6071349" cy="3359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B8A1A-9012-49AE-AF1A-DD789C514570}"/>
              </a:ext>
            </a:extLst>
          </p:cNvPr>
          <p:cNvSpPr txBox="1"/>
          <p:nvPr/>
        </p:nvSpPr>
        <p:spPr>
          <a:xfrm>
            <a:off x="4119855" y="5961821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/>
              <a:t>Figure 1: Simple spectroscope. </a:t>
            </a:r>
            <a:endParaRPr lang="fr-CA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BC122-A4E6-4B36-B084-47A69E7AADC0}"/>
              </a:ext>
            </a:extLst>
          </p:cNvPr>
          <p:cNvSpPr txBox="1"/>
          <p:nvPr/>
        </p:nvSpPr>
        <p:spPr>
          <a:xfrm>
            <a:off x="1719534" y="4995154"/>
            <a:ext cx="1463040" cy="3853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1" algn="ctr">
              <a:lnSpc>
                <a:spcPts val="2500"/>
              </a:lnSpc>
            </a:pPr>
            <a:r>
              <a:rPr lang="en-CA" sz="1800" dirty="0"/>
              <a:t>Light source</a:t>
            </a:r>
            <a:r>
              <a:rPr lang="en-CA" sz="180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071A3-EECE-49C1-909F-61A8EBFA5BFD}"/>
              </a:ext>
            </a:extLst>
          </p:cNvPr>
          <p:cNvSpPr txBox="1"/>
          <p:nvPr/>
        </p:nvSpPr>
        <p:spPr>
          <a:xfrm>
            <a:off x="5485906" y="2746504"/>
            <a:ext cx="822960" cy="3853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1" algn="ctr">
              <a:lnSpc>
                <a:spcPts val="2500"/>
              </a:lnSpc>
            </a:pPr>
            <a:r>
              <a:rPr lang="en-CA" sz="1800" dirty="0">
                <a:sym typeface="Wingdings" panose="05000000000000000000" pitchFamily="2" charset="2"/>
              </a:rPr>
              <a:t>prism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FCE4D-17EA-409F-8933-54A13982066A}"/>
              </a:ext>
            </a:extLst>
          </p:cNvPr>
          <p:cNvSpPr txBox="1"/>
          <p:nvPr/>
        </p:nvSpPr>
        <p:spPr>
          <a:xfrm>
            <a:off x="9170716" y="2619911"/>
            <a:ext cx="1097280" cy="3853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1" algn="ctr">
              <a:lnSpc>
                <a:spcPts val="2500"/>
              </a:lnSpc>
            </a:pPr>
            <a:r>
              <a:rPr lang="en-CA" sz="1800" dirty="0">
                <a:sym typeface="Wingdings" panose="05000000000000000000" pitchFamily="2" charset="2"/>
              </a:rPr>
              <a:t>detector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4D758-8A32-4E42-BF22-C86A7BAC714F}"/>
              </a:ext>
            </a:extLst>
          </p:cNvPr>
          <p:cNvSpPr txBox="1"/>
          <p:nvPr/>
        </p:nvSpPr>
        <p:spPr>
          <a:xfrm>
            <a:off x="3594957" y="3303551"/>
            <a:ext cx="548640" cy="3853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1" algn="ctr">
              <a:lnSpc>
                <a:spcPts val="2500"/>
              </a:lnSpc>
            </a:pPr>
            <a:r>
              <a:rPr lang="en-CA" sz="1800" dirty="0">
                <a:sym typeface="Wingdings" panose="05000000000000000000" pitchFamily="2" charset="2"/>
              </a:rPr>
              <a:t>slit</a:t>
            </a:r>
          </a:p>
        </p:txBody>
      </p:sp>
      <p:sp>
        <p:nvSpPr>
          <p:cNvPr id="2" name="Soleil 1">
            <a:extLst>
              <a:ext uri="{FF2B5EF4-FFF2-40B4-BE49-F238E27FC236}">
                <a16:creationId xmlns:a16="http://schemas.microsoft.com/office/drawing/2014/main" id="{A40C50B4-72DE-E7C1-3188-33906AAAB841}"/>
              </a:ext>
            </a:extLst>
          </p:cNvPr>
          <p:cNvSpPr/>
          <p:nvPr/>
        </p:nvSpPr>
        <p:spPr>
          <a:xfrm>
            <a:off x="11352810" y="81080"/>
            <a:ext cx="839190" cy="750193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284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638D7B5-B3E3-8990-8C43-11909294BA82}"/>
              </a:ext>
            </a:extLst>
          </p:cNvPr>
          <p:cNvSpPr txBox="1"/>
          <p:nvPr/>
        </p:nvSpPr>
        <p:spPr>
          <a:xfrm>
            <a:off x="333865" y="758098"/>
            <a:ext cx="7965860" cy="547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Light can travel as </a:t>
            </a:r>
            <a:r>
              <a:rPr lang="en-CA" sz="2400" u="sng" dirty="0"/>
              <a:t>                      </a:t>
            </a:r>
            <a:r>
              <a:rPr lang="en-CA" sz="2400" dirty="0"/>
              <a:t> and </a:t>
            </a:r>
            <a:r>
              <a:rPr lang="en-CA" sz="2400" u="sng" dirty="0"/>
              <a:t>                         </a:t>
            </a:r>
            <a:r>
              <a:rPr lang="en-CA" sz="2400" dirty="0"/>
              <a:t>. </a:t>
            </a:r>
          </a:p>
        </p:txBody>
      </p:sp>
      <p:sp>
        <p:nvSpPr>
          <p:cNvPr id="15" name="Google Shape;139;p4">
            <a:extLst>
              <a:ext uri="{FF2B5EF4-FFF2-40B4-BE49-F238E27FC236}">
                <a16:creationId xmlns:a16="http://schemas.microsoft.com/office/drawing/2014/main" id="{6422CD6A-753E-BADA-ECD0-FBE196EE8282}"/>
              </a:ext>
            </a:extLst>
          </p:cNvPr>
          <p:cNvSpPr/>
          <p:nvPr/>
        </p:nvSpPr>
        <p:spPr>
          <a:xfrm>
            <a:off x="333865" y="170220"/>
            <a:ext cx="54137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rgbClr val="D137FB"/>
                </a:solidFill>
                <a:latin typeface="Arial"/>
                <a:ea typeface="Arial"/>
                <a:cs typeface="Arial"/>
                <a:sym typeface="Arial"/>
              </a:rPr>
              <a:t>Dual Nature of Light</a:t>
            </a:r>
            <a:endParaRPr lang="en-US" sz="2400" dirty="0">
              <a:solidFill>
                <a:srgbClr val="D137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3264B95-2941-8A1E-09AD-69149F2F094F}"/>
              </a:ext>
            </a:extLst>
          </p:cNvPr>
          <p:cNvSpPr/>
          <p:nvPr/>
        </p:nvSpPr>
        <p:spPr>
          <a:xfrm>
            <a:off x="11060934" y="5975500"/>
            <a:ext cx="802909" cy="286006"/>
          </a:xfrm>
          <a:prstGeom prst="rightArrow">
            <a:avLst/>
          </a:prstGeom>
          <a:solidFill>
            <a:srgbClr val="D13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Google Shape;276;p15">
            <a:extLst>
              <a:ext uri="{FF2B5EF4-FFF2-40B4-BE49-F238E27FC236}">
                <a16:creationId xmlns:a16="http://schemas.microsoft.com/office/drawing/2014/main" id="{414204EC-CA0F-4A2D-3E4C-D737680277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725" y="520872"/>
            <a:ext cx="3057576" cy="6117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8;p5">
            <a:extLst>
              <a:ext uri="{FF2B5EF4-FFF2-40B4-BE49-F238E27FC236}">
                <a16:creationId xmlns:a16="http://schemas.microsoft.com/office/drawing/2014/main" id="{C69B0F95-BD87-2E82-35A3-684CE9549B80}"/>
              </a:ext>
            </a:extLst>
          </p:cNvPr>
          <p:cNvSpPr/>
          <p:nvPr/>
        </p:nvSpPr>
        <p:spPr>
          <a:xfrm>
            <a:off x="333866" y="1507189"/>
            <a:ext cx="2647874" cy="63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As waves:</a:t>
            </a:r>
            <a:endParaRPr lang="en-CA" sz="2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EF4639E-D103-A149-A95C-EAD6F0B6D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461" y="4174531"/>
            <a:ext cx="7099078" cy="2460188"/>
          </a:xfrm>
          <a:prstGeom prst="rect">
            <a:avLst/>
          </a:prstGeom>
        </p:spPr>
      </p:pic>
      <p:sp>
        <p:nvSpPr>
          <p:cNvPr id="17" name="Google Shape;148;p5">
            <a:extLst>
              <a:ext uri="{FF2B5EF4-FFF2-40B4-BE49-F238E27FC236}">
                <a16:creationId xmlns:a16="http://schemas.microsoft.com/office/drawing/2014/main" id="{DEF7D946-A05E-8246-6F6C-199FCA5E87AA}"/>
              </a:ext>
            </a:extLst>
          </p:cNvPr>
          <p:cNvSpPr/>
          <p:nvPr/>
        </p:nvSpPr>
        <p:spPr>
          <a:xfrm>
            <a:off x="705080" y="2026109"/>
            <a:ext cx="11153055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Light travels through space (vacuum) as </a:t>
            </a:r>
            <a:r>
              <a:rPr lang="en-US" sz="2400" b="1" u="sng" dirty="0">
                <a:solidFill>
                  <a:schemeClr val="dk1"/>
                </a:solidFill>
              </a:rPr>
              <a:t>                                                  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(EM)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  <a:p>
            <a:pPr marL="342900" indent="-342900">
              <a:lnSpc>
                <a:spcPct val="145833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1" dirty="0"/>
              <a:t>Electromagnetic spectrum </a:t>
            </a:r>
            <a:r>
              <a:rPr lang="en-CA" sz="2400" dirty="0"/>
              <a:t>includes all types of EM energy (light, radiation, radiant energy), such as : __________________________________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BBFA404-F89A-5B4F-FAA3-DAF1F4AB7A05}"/>
              </a:ext>
            </a:extLst>
          </p:cNvPr>
          <p:cNvSpPr txBox="1"/>
          <p:nvPr/>
        </p:nvSpPr>
        <p:spPr>
          <a:xfrm>
            <a:off x="11181887" y="6331153"/>
            <a:ext cx="68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DAE446-2FF6-43D9-AC12-6D3029DCDF8C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553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7</a:t>
            </a:fld>
            <a:endParaRPr lang="fr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>
            <a:normAutofit/>
          </a:bodyPr>
          <a:lstStyle/>
          <a:p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Wave Properties of Radiant Energy</a:t>
            </a:r>
            <a:endParaRPr lang="en-IN" sz="2000" b="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3" name="Google Shape;149;p5">
            <a:extLst>
              <a:ext uri="{FF2B5EF4-FFF2-40B4-BE49-F238E27FC236}">
                <a16:creationId xmlns:a16="http://schemas.microsoft.com/office/drawing/2014/main" id="{A5825A99-77FF-6B43-20E1-EFF25E6058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136" y="836275"/>
            <a:ext cx="8259780" cy="51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leil 5">
            <a:extLst>
              <a:ext uri="{FF2B5EF4-FFF2-40B4-BE49-F238E27FC236}">
                <a16:creationId xmlns:a16="http://schemas.microsoft.com/office/drawing/2014/main" id="{713C4337-B2F1-D4B1-12C1-36B47C87152F}"/>
              </a:ext>
            </a:extLst>
          </p:cNvPr>
          <p:cNvSpPr/>
          <p:nvPr/>
        </p:nvSpPr>
        <p:spPr>
          <a:xfrm>
            <a:off x="11352810" y="81080"/>
            <a:ext cx="839190" cy="750193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71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8</a:t>
            </a:fld>
            <a:endParaRPr lang="fr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4E2D8-1EF3-4BF8-A721-05782E52CD8F}"/>
              </a:ext>
            </a:extLst>
          </p:cNvPr>
          <p:cNvSpPr txBox="1"/>
          <p:nvPr/>
        </p:nvSpPr>
        <p:spPr>
          <a:xfrm>
            <a:off x="2573481" y="1340359"/>
            <a:ext cx="8196475" cy="46166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D137FB">
                  <a:tint val="44500"/>
                  <a:satMod val="160000"/>
                </a:srgbClr>
              </a:gs>
              <a:gs pos="100000">
                <a:srgbClr val="D137FB">
                  <a:tint val="23500"/>
                  <a:satMod val="160000"/>
                </a:srgb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TED-Ed video (5:57): Light waves, visible and invisible.</a:t>
            </a:r>
            <a:endParaRPr lang="fr-CA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6C68D-B183-40B2-A2C6-76529BB7D0C6}"/>
              </a:ext>
            </a:extLst>
          </p:cNvPr>
          <p:cNvSpPr txBox="1"/>
          <p:nvPr/>
        </p:nvSpPr>
        <p:spPr>
          <a:xfrm>
            <a:off x="410678" y="766992"/>
            <a:ext cx="86080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Activity: </a:t>
            </a:r>
            <a:r>
              <a:rPr lang="en-CA" sz="2400" dirty="0"/>
              <a:t>Watch this video, answer the following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DB6E9-5C8D-4244-A71E-7EFA47A17243}"/>
              </a:ext>
            </a:extLst>
          </p:cNvPr>
          <p:cNvSpPr txBox="1"/>
          <p:nvPr/>
        </p:nvSpPr>
        <p:spPr>
          <a:xfrm>
            <a:off x="653143" y="2033896"/>
            <a:ext cx="11184254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CA" sz="2400" dirty="0"/>
              <a:t> What is light?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CA" sz="2400" dirty="0"/>
              <a:t> Use one word to describe “wavelength”? “Frequency”?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CA" sz="2400" dirty="0"/>
              <a:t> Wavelength and frequency are </a:t>
            </a:r>
            <a:r>
              <a:rPr lang="en-CA" sz="2400" u="sng" dirty="0"/>
              <a:t>directly / indirectly</a:t>
            </a:r>
            <a:r>
              <a:rPr lang="en-CA" sz="2400" dirty="0"/>
              <a:t> proportional.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CA" sz="2400" dirty="0"/>
              <a:t> As wavelength increases, frequency </a:t>
            </a:r>
            <a:r>
              <a:rPr lang="en-CA" sz="2400" u="sng" dirty="0"/>
              <a:t>increases / decreases</a:t>
            </a:r>
            <a:r>
              <a:rPr lang="en-CA" sz="2400" dirty="0"/>
              <a:t>.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CA" sz="2400" dirty="0"/>
              <a:t> What makes one kind of light different from another?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CA" sz="2400" dirty="0"/>
              <a:t> How can we study light without seeing it</a:t>
            </a:r>
            <a:r>
              <a:rPr lang="fr-CA" sz="2400" dirty="0"/>
              <a:t>?</a:t>
            </a:r>
            <a:endParaRPr lang="en-CA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IN" sz="2400" b="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continued</a:t>
            </a:r>
            <a:endParaRPr lang="en-IN" sz="2000" b="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Soleil 1">
            <a:extLst>
              <a:ext uri="{FF2B5EF4-FFF2-40B4-BE49-F238E27FC236}">
                <a16:creationId xmlns:a16="http://schemas.microsoft.com/office/drawing/2014/main" id="{DF1D4DD8-6F3F-C087-479D-8C4CEE25060C}"/>
              </a:ext>
            </a:extLst>
          </p:cNvPr>
          <p:cNvSpPr/>
          <p:nvPr/>
        </p:nvSpPr>
        <p:spPr>
          <a:xfrm>
            <a:off x="11352810" y="81080"/>
            <a:ext cx="839190" cy="750193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47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727525-6CF3-4EE6-A148-3292C5F8E3FC}"/>
              </a:ext>
            </a:extLst>
          </p:cNvPr>
          <p:cNvSpPr txBox="1"/>
          <p:nvPr/>
        </p:nvSpPr>
        <p:spPr>
          <a:xfrm>
            <a:off x="5953974" y="62757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9DAE446-2FF6-43D9-AC12-6D3029DCDF8C}" type="slidenum">
              <a:rPr lang="fr-CA" smtClean="0"/>
              <a:t>9</a:t>
            </a:fld>
            <a:endParaRPr lang="fr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9808E-A0C9-B271-108C-EAFDC97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148209"/>
            <a:ext cx="8019338" cy="506524"/>
          </a:xfrm>
        </p:spPr>
        <p:txBody>
          <a:bodyPr anchor="t"/>
          <a:lstStyle/>
          <a:p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Wave Properties of Radiant Energy</a:t>
            </a:r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IN" sz="2400" b="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continued</a:t>
            </a:r>
            <a:endParaRPr lang="en-IN" sz="2000" b="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2348-4D06-C584-FFF0-B7386D19CC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437" y="844638"/>
            <a:ext cx="5599444" cy="4657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sym typeface="Arial"/>
              </a:rPr>
              <a:t>Properties of </a:t>
            </a:r>
            <a:r>
              <a:rPr lang="en-US" b="1" dirty="0">
                <a:solidFill>
                  <a:schemeClr val="dk1"/>
                </a:solidFill>
                <a:latin typeface="Corbel" panose="020B0503020204020204" pitchFamily="34" charset="0"/>
                <a:sym typeface="Arial"/>
              </a:rPr>
              <a:t>e</a:t>
            </a:r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sym typeface="Arial"/>
              </a:rPr>
              <a:t>lectromagnetic energy:</a:t>
            </a:r>
            <a:endParaRPr lang="en-US" sz="2400" dirty="0">
              <a:solidFill>
                <a:schemeClr val="dk1"/>
              </a:solidFill>
              <a:latin typeface="Corbel" panose="020B0503020204020204" pitchFamily="34" charset="0"/>
              <a:sym typeface="Arial"/>
            </a:endParaRPr>
          </a:p>
        </p:txBody>
      </p:sp>
      <p:sp>
        <p:nvSpPr>
          <p:cNvPr id="4" name="Google Shape;157;p6">
            <a:extLst>
              <a:ext uri="{FF2B5EF4-FFF2-40B4-BE49-F238E27FC236}">
                <a16:creationId xmlns:a16="http://schemas.microsoft.com/office/drawing/2014/main" id="{D9071665-9DEC-91FE-72BE-AC46DC5BD054}"/>
              </a:ext>
            </a:extLst>
          </p:cNvPr>
          <p:cNvSpPr/>
          <p:nvPr/>
        </p:nvSpPr>
        <p:spPr>
          <a:xfrm>
            <a:off x="456344" y="1604690"/>
            <a:ext cx="5497630" cy="76940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Wavelength (</a:t>
            </a:r>
            <a:r>
              <a:rPr lang="el-GR" sz="2200" i="1" dirty="0">
                <a:solidFill>
                  <a:srgbClr val="0070C0"/>
                </a:solidFill>
              </a:rPr>
              <a:t>λ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  <a:r>
              <a:rPr lang="en-US" sz="2200" dirty="0"/>
              <a:t> – _________ between two peaks or troughs in a wave (m, meters). </a:t>
            </a:r>
            <a:endParaRPr lang="en-US" sz="2200" b="1" u="sng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" name="Google Shape;158;p6">
            <a:extLst>
              <a:ext uri="{FF2B5EF4-FFF2-40B4-BE49-F238E27FC236}">
                <a16:creationId xmlns:a16="http://schemas.microsoft.com/office/drawing/2014/main" id="{9E85F811-0966-D857-C95A-C3BDC68731BF}"/>
              </a:ext>
            </a:extLst>
          </p:cNvPr>
          <p:cNvSpPr/>
          <p:nvPr/>
        </p:nvSpPr>
        <p:spPr>
          <a:xfrm>
            <a:off x="6238026" y="1379301"/>
            <a:ext cx="5768444" cy="11079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Frequency (</a:t>
            </a:r>
            <a:r>
              <a:rPr lang="el-GR" sz="2200" i="1" dirty="0">
                <a:solidFill>
                  <a:srgbClr val="0070C0"/>
                </a:solidFill>
              </a:rPr>
              <a:t>ν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  <a:r>
              <a:rPr lang="en-US" sz="2200" dirty="0"/>
              <a:t> – _________ of waves (cycles) that pass a given point in space per second (Hertz, Hz, or s</a:t>
            </a:r>
            <a:r>
              <a:rPr lang="en-US" sz="2200" baseline="30000" dirty="0"/>
              <a:t>-1</a:t>
            </a:r>
            <a:r>
              <a:rPr lang="en-US" sz="2200" dirty="0"/>
              <a:t>, cycles/second).</a:t>
            </a:r>
          </a:p>
        </p:txBody>
      </p:sp>
      <p:sp>
        <p:nvSpPr>
          <p:cNvPr id="10" name="Google Shape;159;p6">
            <a:extLst>
              <a:ext uri="{FF2B5EF4-FFF2-40B4-BE49-F238E27FC236}">
                <a16:creationId xmlns:a16="http://schemas.microsoft.com/office/drawing/2014/main" id="{13AAD3F5-6471-DB95-C439-390868722FF3}"/>
              </a:ext>
            </a:extLst>
          </p:cNvPr>
          <p:cNvSpPr/>
          <p:nvPr/>
        </p:nvSpPr>
        <p:spPr>
          <a:xfrm>
            <a:off x="7601639" y="4947126"/>
            <a:ext cx="3566160" cy="14630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maximum height of a wave measured from its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Affects intensity of light. </a:t>
            </a:r>
            <a:endParaRPr lang="en-US" sz="22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0FC8F7A-BA8E-EB89-CD1D-37B95128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20" y="2563996"/>
            <a:ext cx="6309360" cy="21923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B2A371-3C0D-A27A-BC84-76AD1A567EE6}"/>
              </a:ext>
            </a:extLst>
          </p:cNvPr>
          <p:cNvSpPr/>
          <p:nvPr/>
        </p:nvSpPr>
        <p:spPr>
          <a:xfrm>
            <a:off x="8974183" y="3429000"/>
            <a:ext cx="301361" cy="325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39921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14795</TotalTime>
  <Words>840</Words>
  <Application>Microsoft Office PowerPoint</Application>
  <PresentationFormat>Grand écran</PresentationFormat>
  <Paragraphs>132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Corbel</vt:lpstr>
      <vt:lpstr>Franklin Gothic Book</vt:lpstr>
      <vt:lpstr>Noto Sans Symbols</vt:lpstr>
      <vt:lpstr>Symbol</vt:lpstr>
      <vt:lpstr>Times</vt:lpstr>
      <vt:lpstr>Times New Roman</vt:lpstr>
      <vt:lpstr>Tw Cen MT</vt:lpstr>
      <vt:lpstr>Tw Cen MT Condensed</vt:lpstr>
      <vt:lpstr>Verdana</vt:lpstr>
      <vt:lpstr>Wingdings 3</vt:lpstr>
      <vt:lpstr>1_508 Lecture</vt:lpstr>
      <vt:lpstr>Intégral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Wave Properties of Radiant Energy</vt:lpstr>
      <vt:lpstr>Wave Properties of Radiant Energy, continued</vt:lpstr>
      <vt:lpstr>Wave Properties of Radiant Energy, continued</vt:lpstr>
      <vt:lpstr>Wave Properties of Radiant Energy, continued</vt:lpstr>
      <vt:lpstr>Wave Properties of Radiant Energy, continued</vt:lpstr>
      <vt:lpstr>Wave Properties of Radiant Energy, continued</vt:lpstr>
      <vt:lpstr>Wave Properties of Radiant Energy, continued</vt:lpstr>
      <vt:lpstr>Wave Properties of Radiant Energy, continued</vt:lpstr>
      <vt:lpstr>Wave Properties of Radiant Energy, continued</vt:lpstr>
      <vt:lpstr>Présentation PowerPoint</vt:lpstr>
      <vt:lpstr>Wave Properties of Radiant Energy, continued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Chemistry, Eighth Edition, Chapter 5, Periodicity and the Electronic Structure of Atoms</dc:title>
  <dc:subject>Science</dc:subject>
  <dc:creator>Robinson/McMurry/Fay</dc:creator>
  <cp:keywords>Chemistry</cp:keywords>
  <cp:lastModifiedBy>Silkauskas Kim</cp:lastModifiedBy>
  <cp:revision>1538</cp:revision>
  <cp:lastPrinted>2022-10-20T19:15:02Z</cp:lastPrinted>
  <dcterms:modified xsi:type="dcterms:W3CDTF">2023-10-31T12:13:50Z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682739</vt:lpwstr>
  </property>
  <property fmtid="{D5CDD505-2E9C-101B-9397-08002B2CF9AE}" pid="3" name="Offisync_ServerID">
    <vt:lpwstr>7e960520-0e88-4f05-9fa0-24079b61e486</vt:lpwstr>
  </property>
  <property fmtid="{D5CDD505-2E9C-101B-9397-08002B2CF9AE}" pid="4" name="Offisync_UpdateToken">
    <vt:lpwstr>2</vt:lpwstr>
  </property>
  <property fmtid="{D5CDD505-2E9C-101B-9397-08002B2CF9AE}" pid="5" name="Jive_VersionGuid">
    <vt:lpwstr>2e874262-9747-49d3-bf1e-677aeb587663</vt:lpwstr>
  </property>
  <property fmtid="{D5CDD505-2E9C-101B-9397-08002B2CF9AE}" pid="6" name="Offisync_ProviderInitializationData">
    <vt:lpwstr>https://neo.pearson.com</vt:lpwstr>
  </property>
  <property fmtid="{D5CDD505-2E9C-101B-9397-08002B2CF9AE}" pid="7" name="Jive_LatestUserAccountName">
    <vt:lpwstr>joel</vt:lpwstr>
  </property>
</Properties>
</file>